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78" r:id="rId4"/>
    <p:sldId id="273" r:id="rId5"/>
    <p:sldId id="274" r:id="rId6"/>
    <p:sldId id="275" r:id="rId7"/>
    <p:sldId id="277" r:id="rId8"/>
    <p:sldId id="276" r:id="rId9"/>
    <p:sldId id="258" r:id="rId10"/>
    <p:sldId id="259" r:id="rId11"/>
    <p:sldId id="260" r:id="rId12"/>
    <p:sldId id="261" r:id="rId13"/>
    <p:sldId id="262" r:id="rId14"/>
    <p:sldId id="263" r:id="rId15"/>
    <p:sldId id="266" r:id="rId16"/>
    <p:sldId id="267" r:id="rId17"/>
    <p:sldId id="268" r:id="rId18"/>
    <p:sldId id="269" r:id="rId19"/>
    <p:sldId id="270" r:id="rId20"/>
    <p:sldId id="272" r:id="rId2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231" autoAdjust="0"/>
    <p:restoredTop sz="94660"/>
  </p:normalViewPr>
  <p:slideViewPr>
    <p:cSldViewPr snapToGrid="0">
      <p:cViewPr>
        <p:scale>
          <a:sx n="66" d="100"/>
          <a:sy n="66" d="100"/>
        </p:scale>
        <p:origin x="0" y="10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439196-D23D-D375-7448-A9946D49BC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AC13C9C-9E22-2438-44BF-2CAA1EA20B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6532169-1063-6242-11F5-2F982BC246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2023-11-05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38B1C7A-B81C-F104-FCBC-2811B6ECBE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996FB83-5D3C-0333-1393-03A0861D92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8178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67A536-03E4-191F-AB89-CDD9EDC13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A54BE12-58D4-C136-5DB5-1B91411AE2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F0862CC-1C4A-FEB8-B2E3-F246BFD4F8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2023-11-05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A8299D7-D90F-2644-F98D-7A4855CB4F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13AFC1B-D68A-2545-3B96-E3C62F7BE3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62526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EEC3E6E-1618-CDB8-F4C0-66FE214540F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C578DBC-1CD6-629A-288C-3E31E348E8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588064E-1741-3369-DDBF-A07A2C22A9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2023-11-05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35816A6-841D-2D4F-9F30-B5A7AF1E38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06C2D24-A533-C56E-0504-0E65FCDB9C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54430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8F73BD-23EB-FDC7-ADEE-E75434D79B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8BA6CC5-73F8-C42E-F6E1-4CC73F324F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279433A-4B5D-4E8F-9FE0-68C18EDB66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2023-11-05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E1CB811-E78F-77C3-5EA5-55E288C718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5380795-9E7D-6C46-FF9A-16019DF7B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67132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DE4A04-2EE9-29B6-C890-D6C1FAADD5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2E22F7F-AD2F-B8F4-3093-6D3571C3C2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E2E56CA-9E0D-3E40-2755-A03280DA08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2023-11-05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8DC2960-2D25-51A2-7B67-03AE473A9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2FF3DB9-8460-54B7-C1A8-883DEE6EDC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19679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DFECCE-A825-1BD7-534B-2B743C5CB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0DA9FA6-0F6D-58D4-D968-60C39EE8F1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866561D-5148-4B3E-4770-012FFB0625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822E16B-DF97-2C9E-056A-A8755DBF8A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2023-11-05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B00182D-8944-4AC6-4285-D1BDB09361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74FA18E-5528-E6C1-2DC7-4EB5C6946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42382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F129CE-ECC8-C353-2A3A-71F42086F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BD4C76A-36EB-B3C4-3BA5-A53F8EF5EC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5088B5C-72D5-4605-E667-A8A71AF429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F8EDA3A-ABDC-05C5-6F81-BE03A50C84E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0578359-0DA0-92DA-1D1A-C469859758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A5ECBC7-C1E6-B9FB-C950-DF2D5F0984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2023-11-05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554755E-45C0-0F37-91DD-1C378E4C4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5830790-4B9C-0269-4F16-C500EDF0F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55948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FD737F-9857-6F54-E7BA-1F42BC0C43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1819A69-5E44-CBBD-E4E7-CBBCE3676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2023-11-05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BA1636D-3F23-05E2-E8D7-ECB8430A33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3F243F5-1957-45E5-6EC9-823B4C2853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64432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7B47FFD-91F6-33A4-FCEC-778884B79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2023-11-05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FB5838D-3FC3-50AB-BE78-1D47D703D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1CB9BFF-9C52-C1DB-69AE-ABDA50B0AD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07764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E8332B-FBB2-2F42-5216-372DA2FBA3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48AF31-DAE9-2FD0-EAA2-EDC507A7FA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C3C64C3-CBAA-60B9-57E9-2F62CC6E88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7EB3389-9148-F585-5846-D368DCC970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2023-11-05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1D56C5C-0844-696A-1F4B-18D79D3B35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A460057-0D18-FB19-D545-390C39C73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01458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5B161F-6F9F-3565-7A66-EC373676EA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75473A5-2283-FD01-EB74-C2035B9C1C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89C7B32-821B-372A-79CD-8FFB578AF4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3B7BE60-3AB9-8291-14D1-649965E75C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2023-11-05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55481E8-A425-259E-0D4C-B34CCB205E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76F9920-7BF7-27A3-FCEE-D82EFA4FC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44943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76AE870-AEBB-9F5B-B169-4A3BAE50ED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0B0FF65-ED9C-68DE-F470-51FC3815FF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F262E10-5B09-3266-E63C-5B6F2A5E144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125F29-0605-4C99-80F5-40F64CE85440}" type="datetimeFigureOut">
              <a:rPr lang="ko-KR" altLang="en-US" smtClean="0"/>
              <a:t>2023-11-05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A760352-4A19-0F53-E8A5-A429D7EF02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FC0CD5B-4C5A-99FA-5659-0E48F0CC76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7150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AAFA22-0548-D555-CD0E-EF3011989A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37805"/>
            <a:ext cx="9144000" cy="2387600"/>
          </a:xfrm>
        </p:spPr>
        <p:txBody>
          <a:bodyPr/>
          <a:lstStyle/>
          <a:p>
            <a:r>
              <a:rPr lang="en-US" altLang="ko-KR" dirty="0"/>
              <a:t>(</a:t>
            </a:r>
            <a:r>
              <a:rPr lang="ko-KR" altLang="en-US" dirty="0"/>
              <a:t>게임 이름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B06C866-2584-38F0-AE40-DE03CAA40B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650662"/>
            <a:ext cx="9144000" cy="1655762"/>
          </a:xfrm>
        </p:spPr>
        <p:txBody>
          <a:bodyPr>
            <a:normAutofit/>
          </a:bodyPr>
          <a:lstStyle/>
          <a:p>
            <a:pPr algn="r"/>
            <a:r>
              <a:rPr lang="en-US" altLang="ko-KR" sz="1800" dirty="0"/>
              <a:t>2017114025 </a:t>
            </a:r>
            <a:r>
              <a:rPr lang="ko-KR" altLang="en-US" sz="1800" dirty="0"/>
              <a:t>성현석</a:t>
            </a:r>
            <a:endParaRPr lang="en-US" altLang="ko-KR" sz="1800" dirty="0"/>
          </a:p>
          <a:p>
            <a:pPr algn="r"/>
            <a:r>
              <a:rPr lang="en-US" altLang="ko-KR" sz="1800" dirty="0"/>
              <a:t>2018182017 </a:t>
            </a:r>
            <a:r>
              <a:rPr lang="ko-KR" altLang="en-US" sz="1800" dirty="0"/>
              <a:t>송주석</a:t>
            </a:r>
            <a:endParaRPr lang="en-US" altLang="ko-KR" sz="1800" dirty="0"/>
          </a:p>
          <a:p>
            <a:pPr algn="r"/>
            <a:r>
              <a:rPr lang="en-US" altLang="ko-KR" sz="1800" dirty="0"/>
              <a:t>2018180040 </a:t>
            </a:r>
            <a:r>
              <a:rPr lang="ko-KR" altLang="en-US" sz="1800" dirty="0" err="1"/>
              <a:t>조승완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5888642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A75B651-33C4-E879-A0EF-DB5E090DC9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ko-KR" altLang="en-US" sz="2000" dirty="0"/>
              <a:t>운영체제 </a:t>
            </a:r>
            <a:r>
              <a:rPr lang="en-US" altLang="ko-KR" sz="2000" dirty="0"/>
              <a:t>: Windows 10</a:t>
            </a:r>
          </a:p>
          <a:p>
            <a:pPr>
              <a:lnSpc>
                <a:spcPct val="200000"/>
              </a:lnSpc>
            </a:pPr>
            <a:r>
              <a:rPr lang="en-US" altLang="ko-KR" sz="2000" dirty="0"/>
              <a:t>IDE : Visual Studio 2022</a:t>
            </a:r>
          </a:p>
          <a:p>
            <a:pPr>
              <a:lnSpc>
                <a:spcPct val="200000"/>
              </a:lnSpc>
            </a:pPr>
            <a:r>
              <a:rPr lang="ko-KR" altLang="en-US" sz="2000" dirty="0"/>
              <a:t>개발언어 </a:t>
            </a:r>
            <a:r>
              <a:rPr lang="en-US" altLang="ko-KR" sz="2000" dirty="0"/>
              <a:t>: C++, Lua</a:t>
            </a:r>
          </a:p>
          <a:p>
            <a:pPr>
              <a:lnSpc>
                <a:spcPct val="200000"/>
              </a:lnSpc>
            </a:pPr>
            <a:r>
              <a:rPr lang="ko-KR" altLang="en-US" sz="2000" dirty="0"/>
              <a:t>그래픽 </a:t>
            </a:r>
            <a:r>
              <a:rPr lang="en-US" altLang="ko-KR" sz="2000" dirty="0"/>
              <a:t>API : DirectX12</a:t>
            </a:r>
          </a:p>
          <a:p>
            <a:pPr>
              <a:lnSpc>
                <a:spcPct val="200000"/>
              </a:lnSpc>
            </a:pPr>
            <a:r>
              <a:rPr lang="en-US" altLang="ko-KR" sz="2000" dirty="0"/>
              <a:t>3D</a:t>
            </a:r>
            <a:r>
              <a:rPr lang="ko-KR" altLang="en-US" sz="2000" dirty="0"/>
              <a:t> 그래픽 툴 </a:t>
            </a:r>
            <a:r>
              <a:rPr lang="en-US" altLang="ko-KR" sz="2000" dirty="0"/>
              <a:t>: Unity 3D</a:t>
            </a:r>
          </a:p>
          <a:p>
            <a:pPr>
              <a:lnSpc>
                <a:spcPct val="200000"/>
              </a:lnSpc>
            </a:pPr>
            <a:r>
              <a:rPr lang="ko-KR" altLang="en-US" sz="2000" dirty="0"/>
              <a:t>버전관리 </a:t>
            </a:r>
            <a:r>
              <a:rPr lang="en-US" altLang="ko-KR" sz="2000" dirty="0"/>
              <a:t>: Git, </a:t>
            </a:r>
            <a:r>
              <a:rPr lang="en-US" altLang="ko-KR" sz="2000" dirty="0" err="1"/>
              <a:t>Github</a:t>
            </a:r>
            <a:endParaRPr lang="en-US" altLang="ko-KR" sz="2000" dirty="0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11192281-96A4-59E7-1F9E-152B18E631B2}"/>
              </a:ext>
            </a:extLst>
          </p:cNvPr>
          <p:cNvSpPr txBox="1">
            <a:spLocks/>
          </p:cNvSpPr>
          <p:nvPr/>
        </p:nvSpPr>
        <p:spPr>
          <a:xfrm>
            <a:off x="0" y="19239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000" dirty="0"/>
              <a:t>개발환경</a:t>
            </a: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1CA41D1B-6E36-7C79-C4B6-62614EF7D9E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0515600" cy="4907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/>
              <a:t>2. </a:t>
            </a:r>
            <a:r>
              <a:rPr lang="ko-KR" altLang="en-US" sz="2000" dirty="0"/>
              <a:t>개발환경</a:t>
            </a:r>
          </a:p>
        </p:txBody>
      </p:sp>
    </p:spTree>
    <p:extLst>
      <p:ext uri="{BB962C8B-B14F-4D97-AF65-F5344CB8AC3E}">
        <p14:creationId xmlns:p14="http://schemas.microsoft.com/office/powerpoint/2010/main" val="26132157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87204A-D50A-4078-0C5E-430097E5E9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92392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4000" dirty="0"/>
              <a:t>저희의 게임은</a:t>
            </a:r>
            <a:r>
              <a:rPr lang="en-US" altLang="ko-KR" sz="4000" dirty="0"/>
              <a:t>?</a:t>
            </a:r>
            <a:endParaRPr lang="ko-KR" altLang="en-US" sz="40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0123147-8914-F3B1-413D-AC5241841B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258432"/>
            <a:ext cx="10515600" cy="2108812"/>
          </a:xfrm>
        </p:spPr>
        <p:txBody>
          <a:bodyPr/>
          <a:lstStyle/>
          <a:p>
            <a:pPr marL="0" indent="0" algn="ctr">
              <a:buNone/>
            </a:pPr>
            <a:r>
              <a:rPr lang="en-US" altLang="ko-KR" dirty="0"/>
              <a:t>&lt;</a:t>
            </a:r>
            <a:r>
              <a:rPr lang="ko-KR" altLang="en-US" dirty="0" err="1"/>
              <a:t>소울라이크</a:t>
            </a:r>
            <a:r>
              <a:rPr lang="ko-KR" altLang="en-US" dirty="0"/>
              <a:t> 전투방식 연습 시뮬레이터</a:t>
            </a:r>
            <a:r>
              <a:rPr lang="en-US" altLang="ko-KR" dirty="0"/>
              <a:t>&gt;</a:t>
            </a:r>
          </a:p>
          <a:p>
            <a:pPr marL="0" indent="0" algn="ctr">
              <a:buNone/>
            </a:pPr>
            <a:r>
              <a:rPr lang="ko-KR" altLang="en-US" dirty="0"/>
              <a:t>자신의 캐릭터를 설정하고</a:t>
            </a:r>
            <a:endParaRPr lang="en-US" altLang="ko-KR" dirty="0"/>
          </a:p>
          <a:p>
            <a:pPr marL="0" indent="0" algn="ctr">
              <a:buNone/>
            </a:pPr>
            <a:r>
              <a:rPr lang="ko-KR" altLang="en-US" dirty="0"/>
              <a:t>자신의 적을 입맛대로 만들어</a:t>
            </a:r>
            <a:endParaRPr lang="en-US" altLang="ko-KR" dirty="0"/>
          </a:p>
          <a:p>
            <a:pPr marL="0" indent="0" algn="ctr">
              <a:buNone/>
            </a:pPr>
            <a:r>
              <a:rPr lang="ko-KR" altLang="en-US" dirty="0"/>
              <a:t>그 적을 무찔러라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D4C061-F9B3-4487-C999-364557B4860E}"/>
              </a:ext>
            </a:extLst>
          </p:cNvPr>
          <p:cNvSpPr txBox="1"/>
          <p:nvPr/>
        </p:nvSpPr>
        <p:spPr>
          <a:xfrm>
            <a:off x="2615267" y="2414902"/>
            <a:ext cx="6961465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accent1"/>
                </a:solidFill>
              </a:rPr>
              <a:t>(</a:t>
            </a:r>
            <a:r>
              <a:rPr lang="ko-KR" altLang="en-US" dirty="0">
                <a:solidFill>
                  <a:schemeClr val="accent1"/>
                </a:solidFill>
              </a:rPr>
              <a:t>참고 사진 </a:t>
            </a:r>
            <a:r>
              <a:rPr lang="ko-KR" altLang="en-US" dirty="0" err="1">
                <a:solidFill>
                  <a:schemeClr val="accent1"/>
                </a:solidFill>
              </a:rPr>
              <a:t>소울라이크</a:t>
            </a:r>
            <a:r>
              <a:rPr lang="ko-KR" altLang="en-US" dirty="0">
                <a:solidFill>
                  <a:schemeClr val="accent1"/>
                </a:solidFill>
              </a:rPr>
              <a:t> 전투 장면 삽입</a:t>
            </a:r>
            <a:r>
              <a:rPr lang="en-US" altLang="ko-KR" dirty="0">
                <a:solidFill>
                  <a:schemeClr val="accent1"/>
                </a:solidFill>
              </a:rPr>
              <a:t>)</a:t>
            </a:r>
            <a:endParaRPr lang="ko-KR" altLang="en-US" dirty="0">
              <a:solidFill>
                <a:schemeClr val="accent1"/>
              </a:solidFill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EE3C5FF5-CE44-B903-9B2E-92B1C336B726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0515600" cy="4907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/>
              <a:t>3. </a:t>
            </a:r>
            <a:r>
              <a:rPr lang="ko-KR" altLang="en-US" sz="2000" dirty="0"/>
              <a:t>게임 소개 및 특징</a:t>
            </a:r>
          </a:p>
        </p:txBody>
      </p:sp>
    </p:spTree>
    <p:extLst>
      <p:ext uri="{BB962C8B-B14F-4D97-AF65-F5344CB8AC3E}">
        <p14:creationId xmlns:p14="http://schemas.microsoft.com/office/powerpoint/2010/main" val="42936035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70F24D7-9B07-9D32-E8A1-8CE416E3A2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2908"/>
            <a:ext cx="10515600" cy="4351338"/>
          </a:xfrm>
          <a:ln>
            <a:solidFill>
              <a:schemeClr val="accent1"/>
            </a:solidFill>
          </a:ln>
        </p:spPr>
        <p:txBody>
          <a:bodyPr/>
          <a:lstStyle/>
          <a:p>
            <a:pPr marL="0" indent="0" algn="ctr">
              <a:buNone/>
            </a:pPr>
            <a:r>
              <a:rPr lang="en-US" altLang="ko-KR" dirty="0">
                <a:solidFill>
                  <a:schemeClr val="accent1"/>
                </a:solidFill>
              </a:rPr>
              <a:t>(</a:t>
            </a:r>
            <a:r>
              <a:rPr lang="ko-KR" altLang="en-US" dirty="0">
                <a:solidFill>
                  <a:schemeClr val="accent1"/>
                </a:solidFill>
              </a:rPr>
              <a:t>캐릭터 설정 화면 삽입 멀티 와 싱글 화면</a:t>
            </a:r>
            <a:r>
              <a:rPr lang="en-US" altLang="ko-KR" dirty="0">
                <a:solidFill>
                  <a:schemeClr val="accent1"/>
                </a:solidFill>
              </a:rPr>
              <a:t>)</a:t>
            </a:r>
            <a:endParaRPr lang="ko-KR" altLang="en-US" dirty="0">
              <a:solidFill>
                <a:schemeClr val="accent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E5B781-DE2D-8D67-7632-EC8FDE442DCC}"/>
              </a:ext>
            </a:extLst>
          </p:cNvPr>
          <p:cNvSpPr txBox="1"/>
          <p:nvPr/>
        </p:nvSpPr>
        <p:spPr>
          <a:xfrm>
            <a:off x="838200" y="6031684"/>
            <a:ext cx="1051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캐릭터 </a:t>
            </a:r>
            <a:r>
              <a:rPr lang="ko-KR" altLang="en-US" dirty="0" err="1"/>
              <a:t>프리셋</a:t>
            </a:r>
            <a:r>
              <a:rPr lang="ko-KR" altLang="en-US" dirty="0"/>
              <a:t> 설정 및 불러오기</a:t>
            </a:r>
            <a:endParaRPr lang="en-US" altLang="ko-KR" dirty="0"/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id="{5B56A88D-D36D-6B79-7D9D-A3C7122AEF24}"/>
              </a:ext>
            </a:extLst>
          </p:cNvPr>
          <p:cNvSpPr txBox="1">
            <a:spLocks/>
          </p:cNvSpPr>
          <p:nvPr/>
        </p:nvSpPr>
        <p:spPr>
          <a:xfrm>
            <a:off x="0" y="19239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000" dirty="0"/>
              <a:t>게임 플레이 방식</a:t>
            </a:r>
          </a:p>
        </p:txBody>
      </p:sp>
      <p:sp>
        <p:nvSpPr>
          <p:cNvPr id="16" name="제목 1">
            <a:extLst>
              <a:ext uri="{FF2B5EF4-FFF2-40B4-BE49-F238E27FC236}">
                <a16:creationId xmlns:a16="http://schemas.microsoft.com/office/drawing/2014/main" id="{FE1ECE48-999C-DB43-51DA-679796EA84C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0515600" cy="4907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/>
              <a:t>3. </a:t>
            </a:r>
            <a:r>
              <a:rPr lang="ko-KR" altLang="en-US" sz="2000" dirty="0"/>
              <a:t>게임 소개 및 특징</a:t>
            </a:r>
          </a:p>
        </p:txBody>
      </p:sp>
    </p:spTree>
    <p:extLst>
      <p:ext uri="{BB962C8B-B14F-4D97-AF65-F5344CB8AC3E}">
        <p14:creationId xmlns:p14="http://schemas.microsoft.com/office/powerpoint/2010/main" val="40356818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70F24D7-9B07-9D32-E8A1-8CE416E3A2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2908"/>
            <a:ext cx="10515600" cy="4351338"/>
          </a:xfrm>
          <a:ln>
            <a:solidFill>
              <a:schemeClr val="accent1"/>
            </a:solidFill>
          </a:ln>
        </p:spPr>
        <p:txBody>
          <a:bodyPr/>
          <a:lstStyle/>
          <a:p>
            <a:pPr marL="0" indent="0" algn="ctr">
              <a:buNone/>
            </a:pPr>
            <a:r>
              <a:rPr lang="en-US" altLang="ko-KR" dirty="0">
                <a:solidFill>
                  <a:schemeClr val="accent1"/>
                </a:solidFill>
              </a:rPr>
              <a:t>(</a:t>
            </a:r>
            <a:r>
              <a:rPr lang="ko-KR" altLang="en-US" dirty="0">
                <a:solidFill>
                  <a:schemeClr val="accent1"/>
                </a:solidFill>
              </a:rPr>
              <a:t>캐릭터 설정 화면 삽입</a:t>
            </a:r>
            <a:r>
              <a:rPr lang="en-US" altLang="ko-KR" dirty="0">
                <a:solidFill>
                  <a:schemeClr val="accent1"/>
                </a:solidFill>
              </a:rPr>
              <a:t>)</a:t>
            </a:r>
            <a:endParaRPr lang="ko-KR" altLang="en-US" dirty="0">
              <a:solidFill>
                <a:schemeClr val="accent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EA1439-2178-6B73-1022-69589B752CBD}"/>
              </a:ext>
            </a:extLst>
          </p:cNvPr>
          <p:cNvSpPr txBox="1"/>
          <p:nvPr/>
        </p:nvSpPr>
        <p:spPr>
          <a:xfrm>
            <a:off x="838200" y="6031684"/>
            <a:ext cx="1051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적 </a:t>
            </a:r>
            <a:r>
              <a:rPr lang="ko-KR" altLang="en-US" dirty="0" err="1"/>
              <a:t>프리셋</a:t>
            </a:r>
            <a:r>
              <a:rPr lang="ko-KR" altLang="en-US" dirty="0"/>
              <a:t> 설정 및 불러오기</a:t>
            </a:r>
            <a:endParaRPr lang="en-US" altLang="ko-KR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73D37696-54AE-400E-F75A-2B4CA6E8DA03}"/>
              </a:ext>
            </a:extLst>
          </p:cNvPr>
          <p:cNvSpPr txBox="1">
            <a:spLocks/>
          </p:cNvSpPr>
          <p:nvPr/>
        </p:nvSpPr>
        <p:spPr>
          <a:xfrm>
            <a:off x="0" y="19239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000" dirty="0"/>
              <a:t>게임 플레이 방식</a:t>
            </a: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DF5E9CD5-7964-A5AE-2064-7C2490CCEBF0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0515600" cy="4907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/>
              <a:t>3. </a:t>
            </a:r>
            <a:r>
              <a:rPr lang="ko-KR" altLang="en-US" sz="2000" dirty="0"/>
              <a:t>게임 소개 및 특징</a:t>
            </a:r>
          </a:p>
        </p:txBody>
      </p:sp>
    </p:spTree>
    <p:extLst>
      <p:ext uri="{BB962C8B-B14F-4D97-AF65-F5344CB8AC3E}">
        <p14:creationId xmlns:p14="http://schemas.microsoft.com/office/powerpoint/2010/main" val="41618237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70F24D7-9B07-9D32-E8A1-8CE416E3A2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2908"/>
            <a:ext cx="10515600" cy="4351338"/>
          </a:xfrm>
          <a:ln>
            <a:solidFill>
              <a:schemeClr val="accent1"/>
            </a:solidFill>
          </a:ln>
        </p:spPr>
        <p:txBody>
          <a:bodyPr/>
          <a:lstStyle/>
          <a:p>
            <a:pPr marL="0" indent="0" algn="ctr">
              <a:buNone/>
            </a:pPr>
            <a:r>
              <a:rPr lang="en-US" altLang="ko-KR" dirty="0">
                <a:solidFill>
                  <a:schemeClr val="accent1"/>
                </a:solidFill>
              </a:rPr>
              <a:t>(</a:t>
            </a:r>
            <a:r>
              <a:rPr lang="ko-KR" altLang="en-US" dirty="0">
                <a:solidFill>
                  <a:schemeClr val="accent1"/>
                </a:solidFill>
              </a:rPr>
              <a:t>플레이 화면 삽입</a:t>
            </a:r>
            <a:r>
              <a:rPr lang="en-US" altLang="ko-KR" dirty="0">
                <a:solidFill>
                  <a:schemeClr val="accent1"/>
                </a:solidFill>
              </a:rPr>
              <a:t>)</a:t>
            </a:r>
            <a:endParaRPr lang="ko-KR" altLang="en-US" dirty="0">
              <a:solidFill>
                <a:schemeClr val="accent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01A5F7-360C-14DF-4B3C-78A475270BE7}"/>
              </a:ext>
            </a:extLst>
          </p:cNvPr>
          <p:cNvSpPr txBox="1"/>
          <p:nvPr/>
        </p:nvSpPr>
        <p:spPr>
          <a:xfrm>
            <a:off x="838200" y="6031684"/>
            <a:ext cx="1051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타이밍에 맞게 패링이나 회피를 하여 패턴을 간파해서 적을 무찌르자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57A8187F-2932-5632-1D88-42007C7E20F3}"/>
              </a:ext>
            </a:extLst>
          </p:cNvPr>
          <p:cNvSpPr txBox="1">
            <a:spLocks/>
          </p:cNvSpPr>
          <p:nvPr/>
        </p:nvSpPr>
        <p:spPr>
          <a:xfrm>
            <a:off x="0" y="19239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000" dirty="0"/>
              <a:t>게임 플레이 방식</a:t>
            </a: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EC1924C9-F8D4-F0E6-8713-D4C15113E950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0515600" cy="4907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/>
              <a:t>3. </a:t>
            </a:r>
            <a:r>
              <a:rPr lang="ko-KR" altLang="en-US" sz="2000" dirty="0"/>
              <a:t>게임 소개 및 특징</a:t>
            </a:r>
          </a:p>
        </p:txBody>
      </p:sp>
    </p:spTree>
    <p:extLst>
      <p:ext uri="{BB962C8B-B14F-4D97-AF65-F5344CB8AC3E}">
        <p14:creationId xmlns:p14="http://schemas.microsoft.com/office/powerpoint/2010/main" val="26258703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57A8187F-2932-5632-1D88-42007C7E20F3}"/>
              </a:ext>
            </a:extLst>
          </p:cNvPr>
          <p:cNvSpPr txBox="1">
            <a:spLocks/>
          </p:cNvSpPr>
          <p:nvPr/>
        </p:nvSpPr>
        <p:spPr>
          <a:xfrm>
            <a:off x="0" y="19239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000" dirty="0"/>
              <a:t>특징</a:t>
            </a: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EC1924C9-F8D4-F0E6-8713-D4C15113E950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0515600" cy="4907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/>
              <a:t>3. </a:t>
            </a:r>
            <a:r>
              <a:rPr lang="ko-KR" altLang="en-US" sz="2000" dirty="0"/>
              <a:t>게임 소개 및 특징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08F7451C-A917-8EFD-0E9C-5201C810D2D4}"/>
              </a:ext>
            </a:extLst>
          </p:cNvPr>
          <p:cNvSpPr txBox="1">
            <a:spLocks/>
          </p:cNvSpPr>
          <p:nvPr/>
        </p:nvSpPr>
        <p:spPr>
          <a:xfrm>
            <a:off x="838200" y="1522908"/>
            <a:ext cx="10515600" cy="4351338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dirty="0">
                <a:solidFill>
                  <a:schemeClr val="accent1"/>
                </a:solidFill>
              </a:rPr>
              <a:t>(</a:t>
            </a:r>
            <a:r>
              <a:rPr lang="ko-KR" altLang="en-US" dirty="0">
                <a:solidFill>
                  <a:schemeClr val="accent1"/>
                </a:solidFill>
              </a:rPr>
              <a:t>참고 </a:t>
            </a:r>
            <a:r>
              <a:rPr lang="en-US" altLang="ko-KR" dirty="0">
                <a:solidFill>
                  <a:schemeClr val="accent1"/>
                </a:solidFill>
              </a:rPr>
              <a:t>.gif </a:t>
            </a:r>
            <a:r>
              <a:rPr lang="ko-KR" altLang="en-US" dirty="0">
                <a:solidFill>
                  <a:schemeClr val="accent1"/>
                </a:solidFill>
              </a:rPr>
              <a:t>삽입</a:t>
            </a:r>
            <a:r>
              <a:rPr lang="en-US" altLang="ko-KR" dirty="0">
                <a:solidFill>
                  <a:schemeClr val="accent1"/>
                </a:solidFill>
              </a:rPr>
              <a:t>, </a:t>
            </a:r>
            <a:r>
              <a:rPr lang="ko-KR" altLang="en-US" dirty="0" err="1">
                <a:solidFill>
                  <a:schemeClr val="accent1"/>
                </a:solidFill>
              </a:rPr>
              <a:t>다크</a:t>
            </a:r>
            <a:r>
              <a:rPr lang="ko-KR" altLang="en-US" dirty="0">
                <a:solidFill>
                  <a:schemeClr val="accent1"/>
                </a:solidFill>
              </a:rPr>
              <a:t> 소울</a:t>
            </a:r>
            <a:r>
              <a:rPr lang="en-US" altLang="ko-KR" dirty="0">
                <a:solidFill>
                  <a:schemeClr val="accent1"/>
                </a:solidFill>
              </a:rPr>
              <a:t>, </a:t>
            </a:r>
            <a:r>
              <a:rPr lang="ko-KR" altLang="en-US" dirty="0" err="1">
                <a:solidFill>
                  <a:schemeClr val="accent1"/>
                </a:solidFill>
              </a:rPr>
              <a:t>엘든링</a:t>
            </a:r>
            <a:r>
              <a:rPr lang="en-US" altLang="ko-KR" dirty="0">
                <a:solidFill>
                  <a:schemeClr val="accent1"/>
                </a:solidFill>
              </a:rPr>
              <a:t>, </a:t>
            </a:r>
            <a:r>
              <a:rPr lang="ko-KR" altLang="en-US" dirty="0" err="1">
                <a:solidFill>
                  <a:schemeClr val="accent1"/>
                </a:solidFill>
              </a:rPr>
              <a:t>젤다의</a:t>
            </a:r>
            <a:r>
              <a:rPr lang="ko-KR" altLang="en-US" dirty="0">
                <a:solidFill>
                  <a:schemeClr val="accent1"/>
                </a:solidFill>
              </a:rPr>
              <a:t> 전설</a:t>
            </a:r>
            <a:r>
              <a:rPr lang="en-US" altLang="ko-KR" dirty="0">
                <a:solidFill>
                  <a:schemeClr val="accent1"/>
                </a:solidFill>
              </a:rPr>
              <a:t>, </a:t>
            </a:r>
            <a:r>
              <a:rPr lang="ko-KR" altLang="en-US" dirty="0" err="1"/>
              <a:t>패링에</a:t>
            </a:r>
            <a:r>
              <a:rPr lang="ko-KR" altLang="en-US" dirty="0"/>
              <a:t> 대한 설명 추가</a:t>
            </a:r>
            <a:r>
              <a:rPr lang="en-US" altLang="ko-KR" dirty="0">
                <a:solidFill>
                  <a:schemeClr val="accent1"/>
                </a:solidFill>
              </a:rPr>
              <a:t>)</a:t>
            </a:r>
            <a:endParaRPr lang="ko-KR" alt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39264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70F24D7-9B07-9D32-E8A1-8CE416E3A2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2908"/>
            <a:ext cx="10515600" cy="5028894"/>
          </a:xfrm>
          <a:ln>
            <a:noFill/>
          </a:ln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/>
              <a:t>키 </a:t>
            </a:r>
            <a:r>
              <a:rPr lang="en-US" altLang="ko-KR" sz="2000" dirty="0"/>
              <a:t>: 1.8m</a:t>
            </a:r>
          </a:p>
          <a:p>
            <a:pPr>
              <a:lnSpc>
                <a:spcPct val="150000"/>
              </a:lnSpc>
            </a:pPr>
            <a:r>
              <a:rPr lang="ko-KR" altLang="en-US" sz="2000" dirty="0"/>
              <a:t>가로 </a:t>
            </a:r>
            <a:r>
              <a:rPr lang="en-US" altLang="ko-KR" sz="2000" dirty="0"/>
              <a:t>X </a:t>
            </a:r>
            <a:r>
              <a:rPr lang="ko-KR" altLang="en-US" sz="2000" dirty="0"/>
              <a:t>세로 </a:t>
            </a:r>
            <a:r>
              <a:rPr lang="en-US" altLang="ko-KR" sz="2000" dirty="0"/>
              <a:t>: 0.42 X 0.20 m</a:t>
            </a:r>
          </a:p>
          <a:p>
            <a:pPr>
              <a:lnSpc>
                <a:spcPct val="150000"/>
              </a:lnSpc>
            </a:pPr>
            <a:r>
              <a:rPr lang="ko-KR" altLang="en-US" sz="2000" dirty="0"/>
              <a:t>행동 </a:t>
            </a:r>
            <a:r>
              <a:rPr lang="en-US" altLang="ko-KR" sz="2000" dirty="0"/>
              <a:t>: </a:t>
            </a:r>
            <a:r>
              <a:rPr lang="ko-KR" altLang="en-US" sz="2000" dirty="0"/>
              <a:t>공격</a:t>
            </a:r>
            <a:r>
              <a:rPr lang="en-US" altLang="ko-KR" sz="2000" dirty="0"/>
              <a:t>, </a:t>
            </a:r>
            <a:r>
              <a:rPr lang="ko-KR" altLang="en-US" sz="2000" dirty="0"/>
              <a:t>회피</a:t>
            </a:r>
            <a:r>
              <a:rPr lang="en-US" altLang="ko-KR" sz="2000" dirty="0"/>
              <a:t>, </a:t>
            </a:r>
            <a:r>
              <a:rPr lang="ko-KR" altLang="en-US" sz="2000" dirty="0"/>
              <a:t>막기</a:t>
            </a:r>
            <a:r>
              <a:rPr lang="en-US" altLang="ko-KR" sz="2000" dirty="0"/>
              <a:t>, </a:t>
            </a:r>
            <a:r>
              <a:rPr lang="ko-KR" altLang="en-US" sz="2000" dirty="0" err="1"/>
              <a:t>패링</a:t>
            </a:r>
            <a:r>
              <a:rPr lang="en-US" altLang="ko-KR" sz="2000" dirty="0"/>
              <a:t>, </a:t>
            </a:r>
            <a:r>
              <a:rPr lang="ko-KR" altLang="en-US" sz="2000" dirty="0"/>
              <a:t>점프</a:t>
            </a:r>
            <a:r>
              <a:rPr lang="en-US" altLang="ko-KR" sz="2000" dirty="0"/>
              <a:t>, </a:t>
            </a:r>
            <a:r>
              <a:rPr lang="ko-KR" altLang="en-US" sz="2000" dirty="0"/>
              <a:t>달리기</a:t>
            </a:r>
            <a:endParaRPr lang="en-US" altLang="ko-KR" sz="2000" dirty="0"/>
          </a:p>
          <a:p>
            <a:pPr>
              <a:lnSpc>
                <a:spcPct val="160000"/>
              </a:lnSpc>
            </a:pPr>
            <a:r>
              <a:rPr lang="ko-KR" altLang="en-US" sz="2000" dirty="0"/>
              <a:t>무기</a:t>
            </a:r>
            <a:endParaRPr lang="en-US" altLang="ko-KR" sz="2000" dirty="0"/>
          </a:p>
          <a:p>
            <a:pPr lvl="1">
              <a:lnSpc>
                <a:spcPct val="100000"/>
              </a:lnSpc>
            </a:pPr>
            <a:r>
              <a:rPr lang="ko-KR" altLang="en-US" sz="1800" dirty="0" err="1"/>
              <a:t>한손검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공격력 보통</a:t>
            </a:r>
            <a:r>
              <a:rPr lang="en-US" altLang="ko-KR" sz="1800" dirty="0"/>
              <a:t>, </a:t>
            </a:r>
            <a:r>
              <a:rPr lang="ko-KR" altLang="en-US" sz="1800" dirty="0"/>
              <a:t>기본 공격 속도 보통</a:t>
            </a:r>
            <a:r>
              <a:rPr lang="en-US" altLang="ko-KR" sz="1800" dirty="0"/>
              <a:t>, </a:t>
            </a:r>
            <a:r>
              <a:rPr lang="ko-KR" altLang="en-US" sz="1800" dirty="0"/>
              <a:t>방패 착용 가능</a:t>
            </a:r>
            <a:endParaRPr lang="en-US" altLang="ko-KR" sz="1800" dirty="0"/>
          </a:p>
          <a:p>
            <a:pPr lvl="1">
              <a:lnSpc>
                <a:spcPct val="100000"/>
              </a:lnSpc>
            </a:pPr>
            <a:r>
              <a:rPr lang="ko-KR" altLang="en-US" sz="1800" dirty="0" err="1"/>
              <a:t>양손검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공격력 강함</a:t>
            </a:r>
            <a:r>
              <a:rPr lang="en-US" altLang="ko-KR" sz="1800" dirty="0"/>
              <a:t>, </a:t>
            </a:r>
            <a:r>
              <a:rPr lang="ko-KR" altLang="en-US" sz="1800" dirty="0"/>
              <a:t>기본 공격 속도 느림</a:t>
            </a:r>
            <a:r>
              <a:rPr lang="en-US" altLang="ko-KR" sz="1800" dirty="0"/>
              <a:t>, </a:t>
            </a:r>
            <a:r>
              <a:rPr lang="ko-KR" altLang="en-US" sz="1800" dirty="0"/>
              <a:t>방패 착용 불가</a:t>
            </a:r>
            <a:endParaRPr lang="en-US" altLang="ko-KR" sz="1800" dirty="0"/>
          </a:p>
          <a:p>
            <a:pPr>
              <a:lnSpc>
                <a:spcPct val="150000"/>
              </a:lnSpc>
            </a:pPr>
            <a:r>
              <a:rPr lang="ko-KR" altLang="en-US" sz="2000" dirty="0"/>
              <a:t>방패</a:t>
            </a:r>
            <a:endParaRPr lang="en-US" altLang="ko-KR" sz="2000" dirty="0"/>
          </a:p>
          <a:p>
            <a:pPr lvl="1">
              <a:lnSpc>
                <a:spcPct val="100000"/>
              </a:lnSpc>
            </a:pPr>
            <a:r>
              <a:rPr lang="ko-KR" altLang="en-US" sz="1800" dirty="0"/>
              <a:t>소형 </a:t>
            </a:r>
            <a:r>
              <a:rPr lang="en-US" altLang="ko-KR" sz="1800" dirty="0"/>
              <a:t>: </a:t>
            </a:r>
            <a:r>
              <a:rPr lang="ko-KR" altLang="en-US" sz="1800" dirty="0" err="1"/>
              <a:t>패링속도</a:t>
            </a:r>
            <a:r>
              <a:rPr lang="ko-KR" altLang="en-US" sz="1800" dirty="0"/>
              <a:t> 빠름</a:t>
            </a:r>
            <a:r>
              <a:rPr lang="en-US" altLang="ko-KR" sz="1800" dirty="0"/>
              <a:t>, </a:t>
            </a:r>
            <a:r>
              <a:rPr lang="ko-KR" altLang="en-US" sz="1800" dirty="0" err="1"/>
              <a:t>막는정도</a:t>
            </a:r>
            <a:r>
              <a:rPr lang="ko-KR" altLang="en-US" sz="1800" dirty="0"/>
              <a:t> 약함</a:t>
            </a:r>
            <a:endParaRPr lang="en-US" altLang="ko-KR" sz="2000" dirty="0"/>
          </a:p>
          <a:p>
            <a:pPr lvl="1">
              <a:lnSpc>
                <a:spcPct val="100000"/>
              </a:lnSpc>
            </a:pPr>
            <a:r>
              <a:rPr lang="ko-KR" altLang="en-US" sz="1800" dirty="0"/>
              <a:t>중형 </a:t>
            </a:r>
            <a:r>
              <a:rPr lang="en-US" altLang="ko-KR" sz="1800" dirty="0"/>
              <a:t>: </a:t>
            </a:r>
            <a:r>
              <a:rPr lang="ko-KR" altLang="en-US" sz="1800" dirty="0" err="1"/>
              <a:t>패링속도</a:t>
            </a:r>
            <a:r>
              <a:rPr lang="ko-KR" altLang="en-US" sz="1800" dirty="0"/>
              <a:t> 중간</a:t>
            </a:r>
            <a:r>
              <a:rPr lang="en-US" altLang="ko-KR" sz="1800" dirty="0"/>
              <a:t>, </a:t>
            </a:r>
            <a:r>
              <a:rPr lang="ko-KR" altLang="en-US" sz="1800" dirty="0" err="1"/>
              <a:t>막는정도</a:t>
            </a:r>
            <a:r>
              <a:rPr lang="ko-KR" altLang="en-US" sz="1800" dirty="0"/>
              <a:t> 중간</a:t>
            </a:r>
            <a:endParaRPr lang="en-US" altLang="ko-KR" sz="1800" dirty="0"/>
          </a:p>
          <a:p>
            <a:pPr lvl="1">
              <a:lnSpc>
                <a:spcPct val="100000"/>
              </a:lnSpc>
            </a:pPr>
            <a:r>
              <a:rPr lang="ko-KR" altLang="en-US" sz="1800" dirty="0"/>
              <a:t>대형 </a:t>
            </a:r>
            <a:r>
              <a:rPr lang="en-US" altLang="ko-KR" sz="1800" dirty="0"/>
              <a:t>: </a:t>
            </a:r>
            <a:r>
              <a:rPr lang="ko-KR" altLang="en-US" sz="1800" dirty="0" err="1"/>
              <a:t>패링속도</a:t>
            </a:r>
            <a:r>
              <a:rPr lang="ko-KR" altLang="en-US" sz="1800" dirty="0"/>
              <a:t> 느림</a:t>
            </a:r>
            <a:r>
              <a:rPr lang="en-US" altLang="ko-KR" sz="1800" dirty="0"/>
              <a:t>, </a:t>
            </a:r>
            <a:r>
              <a:rPr lang="ko-KR" altLang="en-US" sz="1800" dirty="0" err="1"/>
              <a:t>막는정도</a:t>
            </a:r>
            <a:r>
              <a:rPr lang="ko-KR" altLang="en-US" sz="1800" dirty="0"/>
              <a:t> 강함</a:t>
            </a:r>
            <a:endParaRPr lang="en-US" altLang="ko-KR" sz="1800" dirty="0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57A8187F-2932-5632-1D88-42007C7E20F3}"/>
              </a:ext>
            </a:extLst>
          </p:cNvPr>
          <p:cNvSpPr txBox="1">
            <a:spLocks/>
          </p:cNvSpPr>
          <p:nvPr/>
        </p:nvSpPr>
        <p:spPr>
          <a:xfrm>
            <a:off x="0" y="19239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000" dirty="0"/>
              <a:t>플레이어 캐릭터</a:t>
            </a:r>
            <a:endParaRPr lang="en-US" altLang="ko-KR" sz="4000" dirty="0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EC1924C9-F8D4-F0E6-8713-D4C15113E950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0515600" cy="4907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/>
              <a:t>3. </a:t>
            </a:r>
            <a:r>
              <a:rPr lang="ko-KR" altLang="en-US" sz="2000" dirty="0"/>
              <a:t>게임 소개 및 특징</a:t>
            </a:r>
          </a:p>
        </p:txBody>
      </p:sp>
    </p:spTree>
    <p:extLst>
      <p:ext uri="{BB962C8B-B14F-4D97-AF65-F5344CB8AC3E}">
        <p14:creationId xmlns:p14="http://schemas.microsoft.com/office/powerpoint/2010/main" val="32823939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70F24D7-9B07-9D32-E8A1-8CE416E3A2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2908"/>
            <a:ext cx="10515600" cy="4911448"/>
          </a:xfrm>
          <a:ln>
            <a:noFill/>
          </a:ln>
        </p:spPr>
        <p:txBody>
          <a:bodyPr>
            <a:normAutofit fontScale="77500" lnSpcReduction="20000"/>
          </a:bodyPr>
          <a:lstStyle/>
          <a:p>
            <a:pPr>
              <a:lnSpc>
                <a:spcPct val="100000"/>
              </a:lnSpc>
            </a:pPr>
            <a:r>
              <a:rPr lang="ko-KR" altLang="en-US" sz="2000" dirty="0"/>
              <a:t>기본 행동 </a:t>
            </a:r>
            <a:r>
              <a:rPr lang="en-US" altLang="ko-KR" sz="2000" dirty="0"/>
              <a:t>: </a:t>
            </a:r>
            <a:r>
              <a:rPr lang="ko-KR" altLang="en-US" sz="2000" dirty="0"/>
              <a:t>공격</a:t>
            </a:r>
            <a:endParaRPr lang="en-US" altLang="ko-KR" sz="2000" dirty="0"/>
          </a:p>
          <a:p>
            <a:pPr>
              <a:lnSpc>
                <a:spcPct val="200000"/>
              </a:lnSpc>
            </a:pPr>
            <a:r>
              <a:rPr lang="ko-KR" altLang="en-US" sz="2000" dirty="0"/>
              <a:t>소형 </a:t>
            </a:r>
            <a:r>
              <a:rPr lang="en-US" altLang="ko-KR" sz="2000" dirty="0"/>
              <a:t>(</a:t>
            </a:r>
            <a:r>
              <a:rPr lang="ko-KR" altLang="en-US" sz="2000" dirty="0"/>
              <a:t>인간형</a:t>
            </a:r>
            <a:r>
              <a:rPr lang="en-US" altLang="ko-KR" sz="2000" dirty="0"/>
              <a:t>)</a:t>
            </a:r>
          </a:p>
          <a:p>
            <a:pPr lvl="1">
              <a:lnSpc>
                <a:spcPct val="120000"/>
              </a:lnSpc>
            </a:pPr>
            <a:r>
              <a:rPr lang="ko-KR" altLang="en-US" sz="1800" dirty="0"/>
              <a:t>키 </a:t>
            </a:r>
            <a:r>
              <a:rPr lang="en-US" altLang="ko-KR" sz="1800" dirty="0"/>
              <a:t>: 2m</a:t>
            </a:r>
          </a:p>
          <a:p>
            <a:pPr lvl="1">
              <a:lnSpc>
                <a:spcPct val="120000"/>
              </a:lnSpc>
            </a:pPr>
            <a:r>
              <a:rPr lang="ko-KR" altLang="en-US" sz="1800" dirty="0"/>
              <a:t>가로 </a:t>
            </a:r>
            <a:r>
              <a:rPr lang="en-US" altLang="ko-KR" sz="1800" dirty="0"/>
              <a:t>X </a:t>
            </a:r>
            <a:r>
              <a:rPr lang="ko-KR" altLang="en-US" sz="1800" dirty="0"/>
              <a:t>세로 </a:t>
            </a:r>
            <a:r>
              <a:rPr lang="en-US" altLang="ko-KR" sz="1800" dirty="0"/>
              <a:t>: 0.52 X 0.25 m </a:t>
            </a:r>
          </a:p>
          <a:p>
            <a:pPr lvl="1">
              <a:lnSpc>
                <a:spcPct val="100000"/>
              </a:lnSpc>
            </a:pPr>
            <a:r>
              <a:rPr lang="ko-KR" altLang="en-US" sz="1800" dirty="0"/>
              <a:t>행동 </a:t>
            </a:r>
            <a:r>
              <a:rPr lang="en-US" altLang="ko-KR" sz="1800" dirty="0"/>
              <a:t>: </a:t>
            </a:r>
            <a:r>
              <a:rPr lang="ko-KR" altLang="en-US" sz="1800" dirty="0" err="1"/>
              <a:t>패링</a:t>
            </a:r>
            <a:r>
              <a:rPr lang="en-US" altLang="ko-KR" sz="1800" dirty="0"/>
              <a:t>, </a:t>
            </a:r>
            <a:r>
              <a:rPr lang="ko-KR" altLang="en-US" sz="1800" dirty="0"/>
              <a:t>회피</a:t>
            </a:r>
            <a:endParaRPr lang="en-US" altLang="ko-KR" sz="1800" dirty="0"/>
          </a:p>
          <a:p>
            <a:pPr lvl="1">
              <a:lnSpc>
                <a:spcPct val="100000"/>
              </a:lnSpc>
            </a:pPr>
            <a:r>
              <a:rPr lang="ko-KR" altLang="en-US" sz="1800" dirty="0"/>
              <a:t>패턴 </a:t>
            </a:r>
            <a:r>
              <a:rPr lang="en-US" altLang="ko-KR" sz="1800" dirty="0"/>
              <a:t>: </a:t>
            </a:r>
            <a:r>
              <a:rPr lang="ko-KR" altLang="en-US" sz="1800" dirty="0"/>
              <a:t>일반 베기</a:t>
            </a:r>
            <a:r>
              <a:rPr lang="en-US" altLang="ko-KR" sz="1800" dirty="0"/>
              <a:t>, </a:t>
            </a:r>
            <a:r>
              <a:rPr lang="ko-KR" altLang="en-US" sz="1800" dirty="0"/>
              <a:t>빠른 베기</a:t>
            </a:r>
            <a:r>
              <a:rPr lang="en-US" altLang="ko-KR" sz="1800" dirty="0"/>
              <a:t>, </a:t>
            </a:r>
            <a:r>
              <a:rPr lang="ko-KR" altLang="en-US" sz="1800" dirty="0"/>
              <a:t>찌르기</a:t>
            </a:r>
            <a:r>
              <a:rPr lang="en-US" altLang="ko-KR" sz="1800" dirty="0"/>
              <a:t>, </a:t>
            </a:r>
            <a:r>
              <a:rPr lang="ko-KR" altLang="en-US" sz="1800" dirty="0"/>
              <a:t>강한 베기</a:t>
            </a:r>
            <a:r>
              <a:rPr lang="en-US" altLang="ko-KR" sz="1800" dirty="0"/>
              <a:t>, </a:t>
            </a:r>
            <a:r>
              <a:rPr lang="ko-KR" altLang="en-US" sz="1800" dirty="0"/>
              <a:t>돌진 베기</a:t>
            </a:r>
            <a:r>
              <a:rPr lang="en-US" altLang="ko-KR" sz="1800" dirty="0"/>
              <a:t>, </a:t>
            </a:r>
            <a:r>
              <a:rPr lang="ko-KR" altLang="en-US" sz="1800" dirty="0"/>
              <a:t>확률 </a:t>
            </a:r>
            <a:r>
              <a:rPr lang="ko-KR" altLang="en-US" sz="1800" dirty="0" err="1"/>
              <a:t>패링</a:t>
            </a:r>
            <a:r>
              <a:rPr lang="en-US" altLang="ko-KR" sz="1800" dirty="0"/>
              <a:t>,</a:t>
            </a:r>
            <a:r>
              <a:rPr lang="ko-KR" altLang="en-US" sz="1800" dirty="0"/>
              <a:t> 확률 회피</a:t>
            </a:r>
            <a:endParaRPr lang="en-US" altLang="ko-KR" sz="1800" dirty="0"/>
          </a:p>
          <a:p>
            <a:pPr>
              <a:lnSpc>
                <a:spcPct val="200000"/>
              </a:lnSpc>
            </a:pPr>
            <a:r>
              <a:rPr lang="ko-KR" altLang="en-US" sz="2000" dirty="0"/>
              <a:t>중형 </a:t>
            </a:r>
            <a:r>
              <a:rPr lang="en-US" altLang="ko-KR" sz="2000" dirty="0"/>
              <a:t>(</a:t>
            </a:r>
            <a:r>
              <a:rPr lang="ko-KR" altLang="en-US" sz="2000" dirty="0"/>
              <a:t>야수형</a:t>
            </a:r>
            <a:r>
              <a:rPr lang="en-US" altLang="ko-KR" sz="2000" dirty="0"/>
              <a:t>)</a:t>
            </a:r>
          </a:p>
          <a:p>
            <a:pPr lvl="1">
              <a:lnSpc>
                <a:spcPct val="120000"/>
              </a:lnSpc>
            </a:pPr>
            <a:r>
              <a:rPr lang="ko-KR" altLang="en-US" sz="2000" dirty="0"/>
              <a:t>키 </a:t>
            </a:r>
            <a:r>
              <a:rPr lang="en-US" altLang="ko-KR" sz="2000" dirty="0"/>
              <a:t>: 2m</a:t>
            </a:r>
          </a:p>
          <a:p>
            <a:pPr lvl="1">
              <a:lnSpc>
                <a:spcPct val="120000"/>
              </a:lnSpc>
            </a:pPr>
            <a:r>
              <a:rPr lang="ko-KR" altLang="en-US" sz="2000" dirty="0"/>
              <a:t>가로 </a:t>
            </a:r>
            <a:r>
              <a:rPr lang="en-US" altLang="ko-KR" sz="2000" dirty="0"/>
              <a:t>X </a:t>
            </a:r>
            <a:r>
              <a:rPr lang="ko-KR" altLang="en-US" sz="2000" dirty="0"/>
              <a:t>세로 </a:t>
            </a:r>
            <a:r>
              <a:rPr lang="en-US" altLang="ko-KR" sz="2000" dirty="0"/>
              <a:t>: 0.8 X 3 m </a:t>
            </a:r>
          </a:p>
          <a:p>
            <a:pPr lvl="1">
              <a:lnSpc>
                <a:spcPct val="100000"/>
              </a:lnSpc>
            </a:pPr>
            <a:r>
              <a:rPr lang="ko-KR" altLang="en-US" sz="1800" dirty="0"/>
              <a:t>패턴 </a:t>
            </a:r>
            <a:r>
              <a:rPr lang="en-US" altLang="ko-KR" sz="1800" dirty="0"/>
              <a:t>: </a:t>
            </a:r>
            <a:r>
              <a:rPr lang="ko-KR" altLang="en-US" sz="1800" dirty="0"/>
              <a:t>돌진</a:t>
            </a:r>
            <a:r>
              <a:rPr lang="en-US" altLang="ko-KR" sz="1800" dirty="0"/>
              <a:t>, </a:t>
            </a:r>
            <a:r>
              <a:rPr lang="ko-KR" altLang="en-US" sz="1800" dirty="0"/>
              <a:t>회전 공격</a:t>
            </a:r>
            <a:r>
              <a:rPr lang="en-US" altLang="ko-KR" sz="1800" dirty="0"/>
              <a:t>, </a:t>
            </a:r>
            <a:r>
              <a:rPr lang="ko-KR" altLang="en-US" sz="1800" dirty="0"/>
              <a:t>강 공격</a:t>
            </a:r>
            <a:r>
              <a:rPr lang="en-US" altLang="ko-KR" sz="1800" dirty="0"/>
              <a:t>, </a:t>
            </a:r>
            <a:r>
              <a:rPr lang="ko-KR" altLang="en-US" sz="1800" dirty="0"/>
              <a:t>일반 공격</a:t>
            </a:r>
            <a:r>
              <a:rPr lang="en-US" altLang="ko-KR" sz="1800" dirty="0"/>
              <a:t>,</a:t>
            </a:r>
            <a:r>
              <a:rPr lang="ko-KR" altLang="en-US" sz="1800" dirty="0"/>
              <a:t> 약 공격</a:t>
            </a:r>
            <a:r>
              <a:rPr lang="en-US" altLang="ko-KR" sz="1800" dirty="0"/>
              <a:t>, </a:t>
            </a:r>
            <a:r>
              <a:rPr lang="ko-KR" altLang="en-US" sz="1800" dirty="0"/>
              <a:t>범위 공격</a:t>
            </a:r>
            <a:r>
              <a:rPr lang="en-US" altLang="ko-KR" sz="1800" dirty="0"/>
              <a:t> </a:t>
            </a:r>
          </a:p>
          <a:p>
            <a:pPr>
              <a:lnSpc>
                <a:spcPct val="200000"/>
              </a:lnSpc>
            </a:pPr>
            <a:r>
              <a:rPr lang="ko-KR" altLang="en-US" sz="2000" dirty="0"/>
              <a:t>대형 </a:t>
            </a:r>
            <a:r>
              <a:rPr lang="en-US" altLang="ko-KR" sz="2000" dirty="0"/>
              <a:t>(</a:t>
            </a:r>
            <a:r>
              <a:rPr lang="ko-KR" altLang="en-US" sz="2000" dirty="0"/>
              <a:t>괴수형</a:t>
            </a:r>
            <a:r>
              <a:rPr lang="en-US" altLang="ko-KR" sz="2000" dirty="0"/>
              <a:t>)</a:t>
            </a:r>
          </a:p>
          <a:p>
            <a:pPr lvl="1">
              <a:lnSpc>
                <a:spcPct val="120000"/>
              </a:lnSpc>
            </a:pPr>
            <a:r>
              <a:rPr lang="ko-KR" altLang="en-US" sz="2000" dirty="0"/>
              <a:t>키 </a:t>
            </a:r>
            <a:r>
              <a:rPr lang="en-US" altLang="ko-KR" sz="2000" dirty="0"/>
              <a:t>: 4m</a:t>
            </a:r>
          </a:p>
          <a:p>
            <a:pPr lvl="1">
              <a:lnSpc>
                <a:spcPct val="120000"/>
              </a:lnSpc>
            </a:pPr>
            <a:r>
              <a:rPr lang="ko-KR" altLang="en-US" sz="2000" dirty="0"/>
              <a:t>가로 </a:t>
            </a:r>
            <a:r>
              <a:rPr lang="en-US" altLang="ko-KR" sz="2000" dirty="0"/>
              <a:t>X </a:t>
            </a:r>
            <a:r>
              <a:rPr lang="ko-KR" altLang="en-US" sz="2000" dirty="0"/>
              <a:t>세로 </a:t>
            </a:r>
            <a:r>
              <a:rPr lang="en-US" altLang="ko-KR" sz="2000" dirty="0"/>
              <a:t>: 4 X 4 m </a:t>
            </a:r>
          </a:p>
          <a:p>
            <a:pPr lvl="1">
              <a:lnSpc>
                <a:spcPct val="100000"/>
              </a:lnSpc>
            </a:pPr>
            <a:r>
              <a:rPr lang="ko-KR" altLang="en-US" sz="1800" dirty="0"/>
              <a:t>패턴 </a:t>
            </a:r>
            <a:r>
              <a:rPr lang="en-US" altLang="ko-KR" sz="1800" dirty="0"/>
              <a:t>: </a:t>
            </a:r>
            <a:r>
              <a:rPr lang="ko-KR" altLang="en-US" sz="1800" dirty="0"/>
              <a:t>도약 공격</a:t>
            </a:r>
            <a:r>
              <a:rPr lang="en-US" altLang="ko-KR" sz="1800" dirty="0"/>
              <a:t>, </a:t>
            </a:r>
            <a:r>
              <a:rPr lang="ko-KR" altLang="en-US" sz="1800" dirty="0"/>
              <a:t>강 공격</a:t>
            </a:r>
            <a:r>
              <a:rPr lang="en-US" altLang="ko-KR" sz="1800" dirty="0"/>
              <a:t>, </a:t>
            </a:r>
            <a:r>
              <a:rPr lang="ko-KR" altLang="en-US" sz="1800" dirty="0"/>
              <a:t>일반 공격</a:t>
            </a:r>
            <a:r>
              <a:rPr lang="en-US" altLang="ko-KR" sz="1800" dirty="0"/>
              <a:t>,</a:t>
            </a:r>
            <a:r>
              <a:rPr lang="ko-KR" altLang="en-US" sz="1800" dirty="0"/>
              <a:t> 약 공격</a:t>
            </a:r>
            <a:r>
              <a:rPr lang="en-US" altLang="ko-KR" sz="1800" dirty="0"/>
              <a:t>, </a:t>
            </a:r>
            <a:r>
              <a:rPr lang="ko-KR" altLang="en-US" sz="1800" dirty="0"/>
              <a:t>범위 공격</a:t>
            </a:r>
            <a:r>
              <a:rPr lang="en-US" altLang="ko-KR" sz="1800" dirty="0"/>
              <a:t>, </a:t>
            </a:r>
            <a:r>
              <a:rPr lang="ko-KR" altLang="en-US" sz="1800" dirty="0"/>
              <a:t>원거리 공격</a:t>
            </a:r>
            <a:r>
              <a:rPr lang="en-US" altLang="ko-KR" sz="1800" dirty="0"/>
              <a:t> </a:t>
            </a: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57A8187F-2932-5632-1D88-42007C7E20F3}"/>
              </a:ext>
            </a:extLst>
          </p:cNvPr>
          <p:cNvSpPr txBox="1">
            <a:spLocks/>
          </p:cNvSpPr>
          <p:nvPr/>
        </p:nvSpPr>
        <p:spPr>
          <a:xfrm>
            <a:off x="0" y="19239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000" dirty="0"/>
              <a:t>몬스터</a:t>
            </a:r>
            <a:endParaRPr lang="en-US" altLang="ko-KR" sz="4000" dirty="0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EC1924C9-F8D4-F0E6-8713-D4C15113E950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0515600" cy="4907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/>
              <a:t>3. </a:t>
            </a:r>
            <a:r>
              <a:rPr lang="ko-KR" altLang="en-US" sz="2000" dirty="0"/>
              <a:t>게임 소개 및 특징</a:t>
            </a:r>
          </a:p>
        </p:txBody>
      </p:sp>
    </p:spTree>
    <p:extLst>
      <p:ext uri="{BB962C8B-B14F-4D97-AF65-F5344CB8AC3E}">
        <p14:creationId xmlns:p14="http://schemas.microsoft.com/office/powerpoint/2010/main" val="21911044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70F24D7-9B07-9D32-E8A1-8CE416E3A2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80016" y="1522908"/>
            <a:ext cx="5573784" cy="4351338"/>
          </a:xfrm>
          <a:ln>
            <a:noFill/>
          </a:ln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ko-KR" altLang="en-US" sz="1800" dirty="0"/>
              <a:t>맵 구조 </a:t>
            </a:r>
            <a:r>
              <a:rPr lang="en-US" altLang="ko-KR" sz="1800" dirty="0"/>
              <a:t>: </a:t>
            </a:r>
            <a:r>
              <a:rPr lang="ko-KR" altLang="en-US" sz="1800" dirty="0"/>
              <a:t>콜로세움</a:t>
            </a:r>
            <a:r>
              <a:rPr lang="en-US" altLang="ko-KR" sz="1800" dirty="0"/>
              <a:t>(</a:t>
            </a:r>
            <a:r>
              <a:rPr lang="ko-KR" altLang="en-US" sz="1800" dirty="0"/>
              <a:t>원형경기장</a:t>
            </a:r>
            <a:r>
              <a:rPr lang="en-US" altLang="ko-KR" sz="1800" dirty="0"/>
              <a:t>)</a:t>
            </a:r>
          </a:p>
          <a:p>
            <a:pPr>
              <a:lnSpc>
                <a:spcPct val="100000"/>
              </a:lnSpc>
            </a:pPr>
            <a:r>
              <a:rPr lang="ko-KR" altLang="en-US" sz="1800" dirty="0"/>
              <a:t>맵 크기 </a:t>
            </a:r>
            <a:r>
              <a:rPr lang="en-US" altLang="ko-KR" sz="1800" dirty="0"/>
              <a:t>: </a:t>
            </a:r>
          </a:p>
          <a:p>
            <a:pPr marL="0" indent="0">
              <a:lnSpc>
                <a:spcPct val="100000"/>
              </a:lnSpc>
              <a:buNone/>
            </a:pPr>
            <a:endParaRPr lang="en-US" altLang="ko-KR" sz="1800" dirty="0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57A8187F-2932-5632-1D88-42007C7E20F3}"/>
              </a:ext>
            </a:extLst>
          </p:cNvPr>
          <p:cNvSpPr txBox="1">
            <a:spLocks/>
          </p:cNvSpPr>
          <p:nvPr/>
        </p:nvSpPr>
        <p:spPr>
          <a:xfrm>
            <a:off x="0" y="19239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000" dirty="0"/>
              <a:t>맵 구조</a:t>
            </a:r>
            <a:endParaRPr lang="en-US" altLang="ko-KR" sz="4000" dirty="0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EC1924C9-F8D4-F0E6-8713-D4C15113E950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0515600" cy="4907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/>
              <a:t>3. </a:t>
            </a:r>
            <a:r>
              <a:rPr lang="ko-KR" altLang="en-US" sz="2000" dirty="0"/>
              <a:t>게임 소개 및 특징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F8AF065-0672-726B-B18A-C0912FC569DE}"/>
              </a:ext>
            </a:extLst>
          </p:cNvPr>
          <p:cNvSpPr txBox="1"/>
          <p:nvPr/>
        </p:nvSpPr>
        <p:spPr>
          <a:xfrm>
            <a:off x="838200" y="1711354"/>
            <a:ext cx="4723701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1"/>
                </a:solidFill>
              </a:rPr>
              <a:t>(</a:t>
            </a:r>
            <a:r>
              <a:rPr lang="ko-KR" altLang="en-US" dirty="0">
                <a:solidFill>
                  <a:schemeClr val="accent1"/>
                </a:solidFill>
              </a:rPr>
              <a:t>콜로세움 사진</a:t>
            </a:r>
            <a:r>
              <a:rPr lang="en-US" altLang="ko-KR" dirty="0">
                <a:solidFill>
                  <a:schemeClr val="accent1"/>
                </a:solidFill>
              </a:rPr>
              <a:t>)</a:t>
            </a:r>
            <a:endParaRPr lang="ko-KR" alt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30628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70F24D7-9B07-9D32-E8A1-8CE416E3A2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2908"/>
            <a:ext cx="10515600" cy="4351338"/>
          </a:xfrm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pPr marL="0" indent="0" algn="ctr">
              <a:lnSpc>
                <a:spcPct val="200000"/>
              </a:lnSpc>
              <a:buNone/>
            </a:pPr>
            <a:r>
              <a:rPr lang="en-US" altLang="ko-KR" sz="2400" dirty="0">
                <a:solidFill>
                  <a:schemeClr val="accent1"/>
                </a:solidFill>
              </a:rPr>
              <a:t>(</a:t>
            </a:r>
            <a:r>
              <a:rPr lang="ko-KR" altLang="en-US" sz="2400" dirty="0" err="1">
                <a:solidFill>
                  <a:schemeClr val="accent1"/>
                </a:solidFill>
              </a:rPr>
              <a:t>키조작</a:t>
            </a:r>
            <a:r>
              <a:rPr lang="ko-KR" altLang="en-US" sz="2400" dirty="0">
                <a:solidFill>
                  <a:schemeClr val="accent1"/>
                </a:solidFill>
              </a:rPr>
              <a:t> 가이드 사진</a:t>
            </a:r>
            <a:r>
              <a:rPr lang="en-US" altLang="ko-KR" sz="2400" dirty="0">
                <a:solidFill>
                  <a:schemeClr val="accent1"/>
                </a:solidFill>
              </a:rPr>
              <a:t>)</a:t>
            </a:r>
            <a:endParaRPr lang="ko-KR" altLang="en-US" sz="2400" dirty="0">
              <a:solidFill>
                <a:schemeClr val="accent1"/>
              </a:solidFill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57A8187F-2932-5632-1D88-42007C7E20F3}"/>
              </a:ext>
            </a:extLst>
          </p:cNvPr>
          <p:cNvSpPr txBox="1">
            <a:spLocks/>
          </p:cNvSpPr>
          <p:nvPr/>
        </p:nvSpPr>
        <p:spPr>
          <a:xfrm>
            <a:off x="0" y="19239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000" dirty="0"/>
              <a:t>키 조작</a:t>
            </a: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EC1924C9-F8D4-F0E6-8713-D4C15113E950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0515600" cy="4907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/>
              <a:t>3. </a:t>
            </a:r>
            <a:r>
              <a:rPr lang="ko-KR" altLang="en-US" sz="2000" dirty="0"/>
              <a:t>게임 소개 및 특징</a:t>
            </a:r>
          </a:p>
        </p:txBody>
      </p:sp>
    </p:spTree>
    <p:extLst>
      <p:ext uri="{BB962C8B-B14F-4D97-AF65-F5344CB8AC3E}">
        <p14:creationId xmlns:p14="http://schemas.microsoft.com/office/powerpoint/2010/main" val="41111674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C345BE-E699-F3F8-AF3B-4BBC53B9E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C915491-93F0-F518-E51D-A61515806A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rmAutofit/>
          </a:bodyPr>
          <a:lstStyle/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altLang="en-US" sz="2000" dirty="0"/>
              <a:t>연구목적</a:t>
            </a:r>
            <a:endParaRPr lang="en-US" altLang="ko-KR" sz="2000" dirty="0"/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altLang="en-US" sz="2000" dirty="0"/>
              <a:t>개발환경</a:t>
            </a:r>
            <a:endParaRPr lang="en-US" altLang="ko-KR" sz="2000" dirty="0"/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altLang="en-US" sz="2000" dirty="0"/>
              <a:t>게임소개 및 특징</a:t>
            </a:r>
            <a:endParaRPr lang="en-US" altLang="ko-KR" sz="2000" dirty="0"/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altLang="en-US" sz="2000" dirty="0"/>
              <a:t>기술적 요소</a:t>
            </a:r>
            <a:endParaRPr lang="en-US" altLang="ko-KR" sz="2000" dirty="0"/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altLang="en-US" sz="2000" dirty="0"/>
              <a:t>선정 이유</a:t>
            </a:r>
            <a:endParaRPr lang="en-US" altLang="ko-KR" sz="2000" dirty="0"/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altLang="en-US" sz="2000" dirty="0"/>
              <a:t>개인별 준비 현황</a:t>
            </a:r>
            <a:endParaRPr lang="en-US" altLang="ko-KR" sz="2000" dirty="0"/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altLang="en-US" sz="2000" dirty="0"/>
              <a:t>역할 분담 및 개발 일정</a:t>
            </a: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18767972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70F24D7-9B07-9D32-E8A1-8CE416E3A2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2908"/>
            <a:ext cx="10515600" cy="4979492"/>
          </a:xfrm>
          <a:ln>
            <a:noFill/>
          </a:ln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ko-KR" altLang="en-US" sz="2400" dirty="0"/>
              <a:t>전투시 플레이어와 적</a:t>
            </a:r>
            <a:r>
              <a:rPr lang="en-US" altLang="ko-KR" sz="2400" dirty="0"/>
              <a:t>, </a:t>
            </a:r>
            <a:r>
              <a:rPr lang="ko-KR" altLang="en-US" sz="2400" dirty="0"/>
              <a:t>또는 플레이어간 상호작용 및 이펙트</a:t>
            </a:r>
          </a:p>
          <a:p>
            <a:pPr>
              <a:lnSpc>
                <a:spcPct val="200000"/>
              </a:lnSpc>
            </a:pPr>
            <a:r>
              <a:rPr lang="ko-KR" altLang="en-US" sz="2400" dirty="0" err="1"/>
              <a:t>프리셋</a:t>
            </a:r>
            <a:r>
              <a:rPr lang="ko-KR" altLang="en-US" sz="2400" dirty="0"/>
              <a:t> 저장을 위한 데이터 베이스구축</a:t>
            </a:r>
            <a:endParaRPr lang="en-US" altLang="ko-KR" sz="2400" dirty="0"/>
          </a:p>
          <a:p>
            <a:pPr>
              <a:lnSpc>
                <a:spcPct val="200000"/>
              </a:lnSpc>
            </a:pPr>
            <a:r>
              <a:rPr lang="ko-KR" altLang="en-US" sz="2400" dirty="0"/>
              <a:t>멀티플레이를 위한 서버 구축</a:t>
            </a:r>
            <a:endParaRPr lang="en-US" altLang="ko-KR" sz="2400" dirty="0"/>
          </a:p>
          <a:p>
            <a:pPr>
              <a:lnSpc>
                <a:spcPct val="200000"/>
              </a:lnSpc>
            </a:pPr>
            <a:r>
              <a:rPr lang="ko-KR" altLang="en-US" sz="2400" dirty="0"/>
              <a:t>적의 인공지능 알고리즘</a:t>
            </a:r>
            <a:endParaRPr lang="en-US" altLang="ko-KR" sz="2400" dirty="0"/>
          </a:p>
          <a:p>
            <a:pPr>
              <a:lnSpc>
                <a:spcPct val="200000"/>
              </a:lnSpc>
            </a:pPr>
            <a:r>
              <a:rPr lang="ko-KR" altLang="en-US" sz="2400" dirty="0"/>
              <a:t>플레이어와 적의 설정을 위한 </a:t>
            </a:r>
            <a:r>
              <a:rPr lang="en-US" altLang="ko-KR" sz="2400" dirty="0"/>
              <a:t>UI/UX </a:t>
            </a:r>
            <a:r>
              <a:rPr lang="ko-KR" altLang="en-US" sz="2400" dirty="0"/>
              <a:t>디자인</a:t>
            </a:r>
            <a:endParaRPr lang="en-US" altLang="ko-KR" sz="2400" dirty="0"/>
          </a:p>
          <a:p>
            <a:pPr>
              <a:lnSpc>
                <a:spcPct val="200000"/>
              </a:lnSpc>
            </a:pPr>
            <a:endParaRPr lang="ko-KR" altLang="en-US" sz="2400" dirty="0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57A8187F-2932-5632-1D88-42007C7E20F3}"/>
              </a:ext>
            </a:extLst>
          </p:cNvPr>
          <p:cNvSpPr txBox="1">
            <a:spLocks/>
          </p:cNvSpPr>
          <p:nvPr/>
        </p:nvSpPr>
        <p:spPr>
          <a:xfrm>
            <a:off x="0" y="19239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000" dirty="0"/>
              <a:t>기술적 요소</a:t>
            </a: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EC1924C9-F8D4-F0E6-8713-D4C15113E950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0515600" cy="4907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/>
              <a:t>4. </a:t>
            </a:r>
            <a:r>
              <a:rPr lang="ko-KR" altLang="en-US" sz="2000" dirty="0"/>
              <a:t>기술적 요소</a:t>
            </a:r>
          </a:p>
        </p:txBody>
      </p:sp>
    </p:spTree>
    <p:extLst>
      <p:ext uri="{BB962C8B-B14F-4D97-AF65-F5344CB8AC3E}">
        <p14:creationId xmlns:p14="http://schemas.microsoft.com/office/powerpoint/2010/main" val="34853082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70F24D7-9B07-9D32-E8A1-8CE416E3A2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2908"/>
            <a:ext cx="10515600" cy="4351338"/>
          </a:xfrm>
          <a:ln>
            <a:noFill/>
          </a:ln>
        </p:spPr>
        <p:txBody>
          <a:bodyPr>
            <a:normAutofit/>
          </a:bodyPr>
          <a:lstStyle/>
          <a:p>
            <a:pPr marL="0" indent="0">
              <a:lnSpc>
                <a:spcPct val="200000"/>
              </a:lnSpc>
              <a:buNone/>
            </a:pPr>
            <a:r>
              <a:rPr lang="en-US" altLang="ko-KR" sz="1400" dirty="0"/>
              <a:t>&lt;</a:t>
            </a:r>
            <a:r>
              <a:rPr lang="ko-KR" altLang="en-US" sz="1400" dirty="0" err="1"/>
              <a:t>소울라이크에</a:t>
            </a:r>
            <a:r>
              <a:rPr lang="ko-KR" altLang="en-US" sz="1400" dirty="0"/>
              <a:t> 대한 간단한 설명 추가</a:t>
            </a:r>
            <a:r>
              <a:rPr lang="en-US" altLang="ko-KR" sz="1400" dirty="0"/>
              <a:t>&gt;</a:t>
            </a:r>
          </a:p>
          <a:p>
            <a:pPr marL="0" indent="0">
              <a:lnSpc>
                <a:spcPct val="200000"/>
              </a:lnSpc>
              <a:buNone/>
            </a:pPr>
            <a:endParaRPr lang="en-US" altLang="ko-KR" sz="1400" dirty="0"/>
          </a:p>
          <a:p>
            <a:pPr marL="0" indent="0">
              <a:lnSpc>
                <a:spcPct val="200000"/>
              </a:lnSpc>
              <a:buNone/>
            </a:pPr>
            <a:endParaRPr lang="ko-KR" altLang="en-US" sz="2400" dirty="0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57A8187F-2932-5632-1D88-42007C7E20F3}"/>
              </a:ext>
            </a:extLst>
          </p:cNvPr>
          <p:cNvSpPr txBox="1">
            <a:spLocks/>
          </p:cNvSpPr>
          <p:nvPr/>
        </p:nvSpPr>
        <p:spPr>
          <a:xfrm>
            <a:off x="0" y="19239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000" dirty="0" err="1"/>
              <a:t>소울라이크란</a:t>
            </a:r>
            <a:r>
              <a:rPr lang="en-US" altLang="ko-KR" sz="4000" dirty="0"/>
              <a:t>?</a:t>
            </a:r>
            <a:endParaRPr lang="ko-KR" altLang="en-US" sz="4000" dirty="0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EC1924C9-F8D4-F0E6-8713-D4C15113E950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0515600" cy="4907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/>
              <a:t>5. </a:t>
            </a:r>
            <a:r>
              <a:rPr lang="ko-KR" altLang="en-US" sz="2000" dirty="0"/>
              <a:t>선정 이유</a:t>
            </a:r>
          </a:p>
        </p:txBody>
      </p:sp>
    </p:spTree>
    <p:extLst>
      <p:ext uri="{BB962C8B-B14F-4D97-AF65-F5344CB8AC3E}">
        <p14:creationId xmlns:p14="http://schemas.microsoft.com/office/powerpoint/2010/main" val="36553265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70F24D7-9B07-9D32-E8A1-8CE416E3A2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2908"/>
            <a:ext cx="10515600" cy="4351338"/>
          </a:xfrm>
          <a:ln>
            <a:noFill/>
          </a:ln>
        </p:spPr>
        <p:txBody>
          <a:bodyPr>
            <a:normAutofit/>
          </a:bodyPr>
          <a:lstStyle/>
          <a:p>
            <a:pPr marL="0" indent="0">
              <a:lnSpc>
                <a:spcPct val="200000"/>
              </a:lnSpc>
              <a:buNone/>
            </a:pPr>
            <a:r>
              <a:rPr lang="en-US" altLang="ko-KR" sz="1400" dirty="0"/>
              <a:t>&lt;</a:t>
            </a:r>
            <a:r>
              <a:rPr lang="ko-KR" altLang="en-US" sz="1400" dirty="0"/>
              <a:t>사회적</a:t>
            </a:r>
            <a:r>
              <a:rPr lang="en-US" altLang="ko-KR" sz="1400" dirty="0"/>
              <a:t>&gt;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ko-KR" altLang="en-US" sz="1400" dirty="0"/>
              <a:t>국내외 가릴 것 없이 </a:t>
            </a:r>
            <a:r>
              <a:rPr lang="ko-KR" altLang="en-US" sz="1400" dirty="0" err="1"/>
              <a:t>소울라이크</a:t>
            </a:r>
            <a:r>
              <a:rPr lang="ko-KR" altLang="en-US" sz="1400" dirty="0"/>
              <a:t> 게임 대작들이 계속해서 출시되고 있고</a:t>
            </a:r>
            <a:r>
              <a:rPr lang="en-US" altLang="ko-KR" sz="1400" dirty="0"/>
              <a:t>, </a:t>
            </a:r>
            <a:r>
              <a:rPr lang="ko-KR" altLang="en-US" sz="1400" dirty="0"/>
              <a:t>오픈월드 </a:t>
            </a:r>
            <a:r>
              <a:rPr lang="ko-KR" altLang="en-US" sz="1400" dirty="0" err="1"/>
              <a:t>어드벤쳐</a:t>
            </a:r>
            <a:r>
              <a:rPr lang="ko-KR" altLang="en-US" sz="1400" dirty="0"/>
              <a:t> 게임</a:t>
            </a:r>
            <a:r>
              <a:rPr lang="en-US" altLang="ko-KR" sz="1400" dirty="0"/>
              <a:t>, </a:t>
            </a:r>
            <a:r>
              <a:rPr lang="ko-KR" altLang="en-US" sz="1400" dirty="0"/>
              <a:t>액션 게임과 같은 장르의 여러 게임에서 </a:t>
            </a:r>
            <a:r>
              <a:rPr lang="ko-KR" altLang="en-US" sz="1400" dirty="0" err="1"/>
              <a:t>소울라이크</a:t>
            </a:r>
            <a:r>
              <a:rPr lang="ko-KR" altLang="en-US" sz="1400" dirty="0"/>
              <a:t> 방식의 전투방식을 채용 </a:t>
            </a:r>
            <a:r>
              <a:rPr lang="en-US" altLang="ko-KR" sz="1400" dirty="0"/>
              <a:t>&lt;</a:t>
            </a:r>
            <a:r>
              <a:rPr lang="ko-KR" altLang="en-US" sz="1400" dirty="0" err="1"/>
              <a:t>소울라이크에</a:t>
            </a:r>
            <a:r>
              <a:rPr lang="ko-KR" altLang="en-US" sz="1400" dirty="0"/>
              <a:t> 대한 간단한 설명 추가</a:t>
            </a:r>
            <a:r>
              <a:rPr lang="en-US" altLang="ko-KR" sz="1400" dirty="0"/>
              <a:t>&gt;</a:t>
            </a:r>
          </a:p>
          <a:p>
            <a:pPr marL="0" indent="0">
              <a:lnSpc>
                <a:spcPct val="200000"/>
              </a:lnSpc>
              <a:buNone/>
            </a:pPr>
            <a:endParaRPr lang="en-US" altLang="ko-KR" sz="1400" dirty="0"/>
          </a:p>
          <a:p>
            <a:pPr marL="0" indent="0">
              <a:lnSpc>
                <a:spcPct val="200000"/>
              </a:lnSpc>
              <a:buNone/>
            </a:pPr>
            <a:endParaRPr lang="ko-KR" altLang="en-US" sz="2400" dirty="0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57A8187F-2932-5632-1D88-42007C7E20F3}"/>
              </a:ext>
            </a:extLst>
          </p:cNvPr>
          <p:cNvSpPr txBox="1">
            <a:spLocks/>
          </p:cNvSpPr>
          <p:nvPr/>
        </p:nvSpPr>
        <p:spPr>
          <a:xfrm>
            <a:off x="0" y="19239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dirty="0"/>
              <a:t>STEEP </a:t>
            </a:r>
            <a:r>
              <a:rPr lang="ko-KR" altLang="en-US" sz="4000" dirty="0"/>
              <a:t>분석</a:t>
            </a: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EC1924C9-F8D4-F0E6-8713-D4C15113E950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0515600" cy="4907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/>
              <a:t>5. </a:t>
            </a:r>
            <a:r>
              <a:rPr lang="ko-KR" altLang="en-US" sz="2000" dirty="0"/>
              <a:t>선정 이유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23D6782-D35E-64B6-E98A-4BE0B0E281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632" y="3068129"/>
            <a:ext cx="1870745" cy="280611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2ACC035-A3D6-83E5-5CBB-98A144945ED9}"/>
              </a:ext>
            </a:extLst>
          </p:cNvPr>
          <p:cNvSpPr txBox="1"/>
          <p:nvPr/>
        </p:nvSpPr>
        <p:spPr>
          <a:xfrm>
            <a:off x="655738" y="5874246"/>
            <a:ext cx="264253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/>
              <a:t>(1. </a:t>
            </a:r>
            <a:r>
              <a:rPr lang="ko-KR" altLang="en-US" sz="900" dirty="0"/>
              <a:t>올해 출시된 국내 </a:t>
            </a:r>
            <a:r>
              <a:rPr lang="ko-KR" altLang="en-US" sz="900" dirty="0" err="1"/>
              <a:t>소울라이크</a:t>
            </a:r>
            <a:r>
              <a:rPr lang="ko-KR" altLang="en-US" sz="900" dirty="0"/>
              <a:t> </a:t>
            </a:r>
            <a:r>
              <a:rPr lang="en-US" altLang="ko-KR" sz="900" dirty="0"/>
              <a:t>‘P</a:t>
            </a:r>
            <a:r>
              <a:rPr lang="ko-KR" altLang="en-US" sz="900" dirty="0"/>
              <a:t>의 거짓</a:t>
            </a:r>
            <a:r>
              <a:rPr lang="en-US" altLang="ko-KR" sz="900" dirty="0"/>
              <a:t>’)</a:t>
            </a:r>
            <a:endParaRPr lang="ko-KR" altLang="en-US" sz="900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0417F1E-241E-4C1B-20E5-088B8BD7B7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8585" y="3493359"/>
            <a:ext cx="3264502" cy="1833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8D73645-208A-D367-E624-4774631B4DC3}"/>
              </a:ext>
            </a:extLst>
          </p:cNvPr>
          <p:cNvSpPr txBox="1"/>
          <p:nvPr/>
        </p:nvSpPr>
        <p:spPr>
          <a:xfrm>
            <a:off x="4075635" y="5331874"/>
            <a:ext cx="285040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/>
              <a:t>(2. </a:t>
            </a:r>
            <a:r>
              <a:rPr lang="ko-KR" altLang="en-US" sz="900" dirty="0"/>
              <a:t>내년 출시 예정인 </a:t>
            </a:r>
            <a:r>
              <a:rPr lang="ko-KR" altLang="en-US" sz="900" dirty="0" err="1"/>
              <a:t>소울라이크</a:t>
            </a:r>
            <a:r>
              <a:rPr lang="ko-KR" altLang="en-US" sz="900" dirty="0"/>
              <a:t> </a:t>
            </a:r>
            <a:r>
              <a:rPr lang="en-US" altLang="ko-KR" sz="900" dirty="0"/>
              <a:t>‘</a:t>
            </a:r>
            <a:r>
              <a:rPr lang="ko-KR" altLang="en-US" sz="900" dirty="0"/>
              <a:t>검은 신화</a:t>
            </a:r>
            <a:r>
              <a:rPr lang="en-US" altLang="ko-KR" sz="900" dirty="0"/>
              <a:t>: </a:t>
            </a:r>
            <a:r>
              <a:rPr lang="ko-KR" altLang="en-US" sz="900" dirty="0" err="1"/>
              <a:t>오공</a:t>
            </a:r>
            <a:r>
              <a:rPr lang="en-US" altLang="ko-KR" sz="900" dirty="0"/>
              <a:t>’</a:t>
            </a:r>
            <a:r>
              <a:rPr lang="ko-KR" altLang="en-US" sz="900" dirty="0"/>
              <a:t> </a:t>
            </a:r>
            <a:r>
              <a:rPr lang="en-US" altLang="ko-KR" sz="900" dirty="0"/>
              <a:t>)</a:t>
            </a:r>
            <a:endParaRPr lang="ko-KR" altLang="en-US" sz="900" dirty="0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243C4F5B-BFAC-F705-E601-52E78F1044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1734" y="3288767"/>
            <a:ext cx="3832066" cy="2152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0BA1B10-FD90-9AD5-84A7-204695B91045}"/>
              </a:ext>
            </a:extLst>
          </p:cNvPr>
          <p:cNvSpPr txBox="1"/>
          <p:nvPr/>
        </p:nvSpPr>
        <p:spPr>
          <a:xfrm>
            <a:off x="8012565" y="5426846"/>
            <a:ext cx="285040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/>
              <a:t>(3. </a:t>
            </a:r>
            <a:r>
              <a:rPr lang="ko-KR" altLang="en-US" sz="900" dirty="0"/>
              <a:t>오픈월드 </a:t>
            </a:r>
            <a:r>
              <a:rPr lang="ko-KR" altLang="en-US" sz="900" dirty="0" err="1"/>
              <a:t>어드벤쳐</a:t>
            </a:r>
            <a:r>
              <a:rPr lang="ko-KR" altLang="en-US" sz="900" dirty="0"/>
              <a:t> 게임인 </a:t>
            </a:r>
            <a:r>
              <a:rPr lang="en-US" altLang="ko-KR" sz="900" dirty="0"/>
              <a:t>‘</a:t>
            </a:r>
            <a:r>
              <a:rPr lang="ko-KR" altLang="en-US" sz="900" dirty="0"/>
              <a:t>갓 오브 워</a:t>
            </a:r>
            <a:r>
              <a:rPr lang="en-US" altLang="ko-KR" sz="900" dirty="0"/>
              <a:t>＇</a:t>
            </a:r>
            <a:r>
              <a:rPr lang="ko-KR" altLang="en-US" sz="900" dirty="0"/>
              <a:t> </a:t>
            </a:r>
            <a:r>
              <a:rPr lang="en-US" altLang="ko-KR" sz="900" dirty="0"/>
              <a:t>)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5402404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70F24D7-9B07-9D32-E8A1-8CE416E3A2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2908"/>
            <a:ext cx="10515600" cy="4351338"/>
          </a:xfrm>
          <a:ln>
            <a:noFill/>
          </a:ln>
        </p:spPr>
        <p:txBody>
          <a:bodyPr>
            <a:normAutofit/>
          </a:bodyPr>
          <a:lstStyle/>
          <a:p>
            <a:pPr marL="0" indent="0">
              <a:lnSpc>
                <a:spcPct val="200000"/>
              </a:lnSpc>
              <a:buNone/>
            </a:pPr>
            <a:r>
              <a:rPr lang="en-US" altLang="ko-KR" sz="1400" dirty="0"/>
              <a:t>&lt;</a:t>
            </a:r>
            <a:r>
              <a:rPr lang="ko-KR" altLang="en-US" sz="1400" dirty="0"/>
              <a:t>기술적</a:t>
            </a:r>
            <a:r>
              <a:rPr lang="en-US" altLang="ko-KR" sz="1400" dirty="0"/>
              <a:t>&gt;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ko-KR" altLang="en-US" sz="1200" b="0" i="0" dirty="0">
                <a:solidFill>
                  <a:srgbClr val="1F2328"/>
                </a:solidFill>
                <a:effectLst/>
                <a:latin typeface="-apple-system"/>
              </a:rPr>
              <a:t>그래픽카드의 성능이 상당히 올라온 만큼 그래픽이 중요한 </a:t>
            </a:r>
            <a:r>
              <a:rPr lang="ko-KR" altLang="en-US" sz="1200" b="0" i="0" dirty="0" err="1">
                <a:solidFill>
                  <a:srgbClr val="1F2328"/>
                </a:solidFill>
                <a:effectLst/>
                <a:latin typeface="-apple-system"/>
              </a:rPr>
              <a:t>소울라이크는</a:t>
            </a:r>
            <a:r>
              <a:rPr lang="ko-KR" altLang="en-US" sz="1200" b="0" i="0" dirty="0">
                <a:solidFill>
                  <a:srgbClr val="1F2328"/>
                </a:solidFill>
                <a:effectLst/>
                <a:latin typeface="-apple-system"/>
              </a:rPr>
              <a:t> 계속해서 발전해 나갈 것이라 전망</a:t>
            </a:r>
            <a:endParaRPr lang="en-US" altLang="ko-KR" sz="1200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ko-KR" altLang="en-US" sz="1200" dirty="0">
                <a:solidFill>
                  <a:srgbClr val="1F2328"/>
                </a:solidFill>
                <a:latin typeface="-apple-system"/>
              </a:rPr>
              <a:t>최근 떠오르는 </a:t>
            </a:r>
            <a:r>
              <a:rPr lang="en-US" altLang="ko-KR" sz="1200" dirty="0">
                <a:solidFill>
                  <a:srgbClr val="1F2328"/>
                </a:solidFill>
                <a:latin typeface="-apple-system"/>
              </a:rPr>
              <a:t>UMPC</a:t>
            </a:r>
            <a:r>
              <a:rPr lang="ko-KR" altLang="en-US" sz="1200" dirty="0">
                <a:solidFill>
                  <a:srgbClr val="1F2328"/>
                </a:solidFill>
                <a:latin typeface="-apple-system"/>
              </a:rPr>
              <a:t>의</a:t>
            </a:r>
            <a:r>
              <a:rPr lang="en-US" altLang="ko-KR" sz="1200" dirty="0">
                <a:solidFill>
                  <a:srgbClr val="1F2328"/>
                </a:solidFill>
                <a:latin typeface="-apple-system"/>
              </a:rPr>
              <a:t> </a:t>
            </a:r>
            <a:r>
              <a:rPr lang="ko-KR" altLang="en-US" sz="1200" dirty="0">
                <a:solidFill>
                  <a:srgbClr val="1F2328"/>
                </a:solidFill>
                <a:latin typeface="-apple-system"/>
              </a:rPr>
              <a:t>컨트롤방식에 </a:t>
            </a:r>
            <a:r>
              <a:rPr lang="ko-KR" altLang="en-US" sz="1200" dirty="0" err="1">
                <a:solidFill>
                  <a:srgbClr val="1F2328"/>
                </a:solidFill>
                <a:latin typeface="-apple-system"/>
              </a:rPr>
              <a:t>소울라이크는</a:t>
            </a:r>
            <a:r>
              <a:rPr lang="ko-KR" altLang="en-US" sz="1200" dirty="0">
                <a:solidFill>
                  <a:srgbClr val="1F2328"/>
                </a:solidFill>
                <a:latin typeface="-apple-system"/>
              </a:rPr>
              <a:t> 최적화된 게임장르</a:t>
            </a:r>
            <a:endParaRPr lang="en-US" altLang="ko-KR" sz="1200" dirty="0">
              <a:solidFill>
                <a:srgbClr val="1F2328"/>
              </a:solidFill>
              <a:latin typeface="-apple-system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200" dirty="0">
                <a:solidFill>
                  <a:srgbClr val="1F2328"/>
                </a:solidFill>
                <a:latin typeface="-apple-system"/>
              </a:rPr>
              <a:t>&lt;</a:t>
            </a:r>
            <a:r>
              <a:rPr lang="ko-KR" altLang="en-US" sz="1200" dirty="0">
                <a:solidFill>
                  <a:srgbClr val="1F2328"/>
                </a:solidFill>
                <a:latin typeface="-apple-system"/>
              </a:rPr>
              <a:t>그래픽 카드 사진 추가 </a:t>
            </a:r>
            <a:r>
              <a:rPr lang="en-US" altLang="ko-KR" sz="1200" dirty="0">
                <a:solidFill>
                  <a:srgbClr val="1F2328"/>
                </a:solidFill>
                <a:latin typeface="-apple-system"/>
              </a:rPr>
              <a:t>rtx4090&gt;</a:t>
            </a: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57A8187F-2932-5632-1D88-42007C7E20F3}"/>
              </a:ext>
            </a:extLst>
          </p:cNvPr>
          <p:cNvSpPr txBox="1">
            <a:spLocks/>
          </p:cNvSpPr>
          <p:nvPr/>
        </p:nvSpPr>
        <p:spPr>
          <a:xfrm>
            <a:off x="0" y="19239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dirty="0"/>
              <a:t>STEEP </a:t>
            </a:r>
            <a:r>
              <a:rPr lang="ko-KR" altLang="en-US" sz="4000" dirty="0"/>
              <a:t>분석</a:t>
            </a: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EC1924C9-F8D4-F0E6-8713-D4C15113E950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0515600" cy="4907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/>
              <a:t>5. </a:t>
            </a:r>
            <a:r>
              <a:rPr lang="ko-KR" altLang="en-US" sz="2000" dirty="0"/>
              <a:t>선정 이유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ACC035-A3D6-83E5-5CBB-98A144945ED9}"/>
              </a:ext>
            </a:extLst>
          </p:cNvPr>
          <p:cNvSpPr txBox="1"/>
          <p:nvPr/>
        </p:nvSpPr>
        <p:spPr>
          <a:xfrm>
            <a:off x="1893699" y="5207294"/>
            <a:ext cx="264253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/>
              <a:t>(1. ‘</a:t>
            </a:r>
            <a:r>
              <a:rPr lang="ko-KR" altLang="en-US" sz="900" dirty="0"/>
              <a:t>밸브</a:t>
            </a:r>
            <a:r>
              <a:rPr lang="en-US" altLang="ko-KR" sz="900" dirty="0"/>
              <a:t>’</a:t>
            </a:r>
            <a:r>
              <a:rPr lang="ko-KR" altLang="en-US" sz="900" dirty="0"/>
              <a:t>사의 </a:t>
            </a:r>
            <a:r>
              <a:rPr lang="en-US" altLang="ko-KR" sz="900" dirty="0"/>
              <a:t>‘</a:t>
            </a:r>
            <a:r>
              <a:rPr lang="ko-KR" altLang="en-US" sz="900" dirty="0" err="1"/>
              <a:t>스팀덱</a:t>
            </a:r>
            <a:r>
              <a:rPr lang="en-US" altLang="ko-KR" sz="900" dirty="0"/>
              <a:t>’)</a:t>
            </a:r>
            <a:endParaRPr lang="ko-KR" altLang="en-US" sz="9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D73645-208A-D367-E624-4774631B4DC3}"/>
              </a:ext>
            </a:extLst>
          </p:cNvPr>
          <p:cNvSpPr txBox="1"/>
          <p:nvPr/>
        </p:nvSpPr>
        <p:spPr>
          <a:xfrm>
            <a:off x="6709089" y="5179067"/>
            <a:ext cx="285040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/>
              <a:t>(2. ‘ASUS’</a:t>
            </a:r>
            <a:r>
              <a:rPr lang="ko-KR" altLang="en-US" sz="900" dirty="0"/>
              <a:t>사의 </a:t>
            </a:r>
            <a:r>
              <a:rPr lang="en-US" altLang="ko-KR" sz="900" dirty="0"/>
              <a:t>‘ASUS ROG ALLY’)</a:t>
            </a:r>
            <a:endParaRPr lang="ko-KR" altLang="en-US" sz="9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C161A22-8580-6F92-8F00-F5A047A60D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4588" y="3087325"/>
            <a:ext cx="3140754" cy="209174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2920D09-B1C4-278C-B3B5-6BDE7826BA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4965" y="3087325"/>
            <a:ext cx="3718652" cy="2091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53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70F24D7-9B07-9D32-E8A1-8CE416E3A2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7955"/>
            <a:ext cx="10515600" cy="4351338"/>
          </a:xfrm>
          <a:ln>
            <a:noFill/>
          </a:ln>
        </p:spPr>
        <p:txBody>
          <a:bodyPr>
            <a:normAutofit/>
          </a:bodyPr>
          <a:lstStyle/>
          <a:p>
            <a:pPr marL="0" indent="0">
              <a:lnSpc>
                <a:spcPct val="200000"/>
              </a:lnSpc>
              <a:buNone/>
            </a:pPr>
            <a:r>
              <a:rPr lang="en-US" altLang="ko-KR" sz="1400" dirty="0"/>
              <a:t>&lt;</a:t>
            </a:r>
            <a:r>
              <a:rPr lang="ko-KR" altLang="en-US" sz="1400" dirty="0"/>
              <a:t>경제적</a:t>
            </a:r>
            <a:r>
              <a:rPr lang="en-US" altLang="ko-KR" sz="1400" dirty="0"/>
              <a:t>&gt;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ko-KR" altLang="en-US" sz="1400" dirty="0"/>
              <a:t>국내외 콘솔게임 시장 규모의 확대</a:t>
            </a:r>
            <a:endParaRPr lang="en-US" altLang="ko-KR" sz="1400" dirty="0"/>
          </a:p>
          <a:p>
            <a:pPr marL="0" indent="0">
              <a:lnSpc>
                <a:spcPct val="100000"/>
              </a:lnSpc>
              <a:buNone/>
            </a:pPr>
            <a:r>
              <a:rPr lang="ko-KR" altLang="en-US" sz="1400" dirty="0"/>
              <a:t>떠오르는 콘솔게임 인기 장르 </a:t>
            </a:r>
            <a:r>
              <a:rPr lang="ko-KR" altLang="en-US" sz="1400" dirty="0" err="1"/>
              <a:t>소울라이크</a:t>
            </a:r>
            <a:endParaRPr lang="en-US" altLang="ko-KR" sz="1400" dirty="0"/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/>
              <a:t>&lt;</a:t>
            </a:r>
            <a:r>
              <a:rPr lang="ko-KR" altLang="en-US" sz="1400" dirty="0"/>
              <a:t>대본으로 이동</a:t>
            </a:r>
            <a:r>
              <a:rPr lang="en-US" altLang="ko-KR" sz="1400" dirty="0"/>
              <a:t>&gt;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ko-KR" altLang="en-US" sz="1200" b="0" i="0" dirty="0">
                <a:solidFill>
                  <a:srgbClr val="1F2328"/>
                </a:solidFill>
                <a:effectLst/>
                <a:latin typeface="-apple-system"/>
              </a:rPr>
              <a:t>세계 게임 시장의 절반을 차지하는 북미와 유럽에서 가장 인기 있는 게임 플랫폼은 ‘콘솔’</a:t>
            </a:r>
            <a:endParaRPr lang="en-US" altLang="ko-KR" sz="1200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ko-KR" altLang="en-US" sz="1200" dirty="0">
                <a:solidFill>
                  <a:srgbClr val="1F2328"/>
                </a:solidFill>
                <a:latin typeface="-apple-system"/>
              </a:rPr>
              <a:t> 글로벌 콘솔게임 시장은 </a:t>
            </a:r>
            <a:r>
              <a:rPr lang="en-US" altLang="ko-KR" sz="1200" dirty="0">
                <a:solidFill>
                  <a:srgbClr val="1F2328"/>
                </a:solidFill>
                <a:latin typeface="-apple-system"/>
              </a:rPr>
              <a:t>2023</a:t>
            </a:r>
            <a:r>
              <a:rPr lang="ko-KR" altLang="en-US" sz="1200" dirty="0">
                <a:solidFill>
                  <a:srgbClr val="1F2328"/>
                </a:solidFill>
                <a:latin typeface="-apple-system"/>
              </a:rPr>
              <a:t>년에는 </a:t>
            </a:r>
            <a:r>
              <a:rPr lang="en-US" altLang="ko-KR" sz="1200" dirty="0">
                <a:solidFill>
                  <a:srgbClr val="1F2328"/>
                </a:solidFill>
                <a:latin typeface="-apple-system"/>
              </a:rPr>
              <a:t>92</a:t>
            </a:r>
            <a:r>
              <a:rPr lang="ko-KR" altLang="en-US" sz="1200" dirty="0">
                <a:solidFill>
                  <a:srgbClr val="1F2328"/>
                </a:solidFill>
                <a:latin typeface="-apple-system"/>
              </a:rPr>
              <a:t>조원</a:t>
            </a:r>
            <a:r>
              <a:rPr lang="en-US" altLang="ko-KR" sz="1200" dirty="0">
                <a:solidFill>
                  <a:srgbClr val="1F2328"/>
                </a:solidFill>
                <a:latin typeface="-apple-system"/>
              </a:rPr>
              <a:t>(687</a:t>
            </a:r>
            <a:r>
              <a:rPr lang="ko-KR" altLang="en-US" sz="1200" dirty="0">
                <a:solidFill>
                  <a:srgbClr val="1F2328"/>
                </a:solidFill>
                <a:latin typeface="-apple-system"/>
              </a:rPr>
              <a:t>억</a:t>
            </a:r>
            <a:r>
              <a:rPr lang="en-US" altLang="ko-KR" sz="1200" dirty="0">
                <a:solidFill>
                  <a:srgbClr val="1F2328"/>
                </a:solidFill>
                <a:latin typeface="-apple-system"/>
              </a:rPr>
              <a:t>2300</a:t>
            </a:r>
            <a:r>
              <a:rPr lang="ko-KR" altLang="en-US" sz="1200" dirty="0">
                <a:solidFill>
                  <a:srgbClr val="1F2328"/>
                </a:solidFill>
                <a:latin typeface="-apple-system"/>
              </a:rPr>
              <a:t>만 달러</a:t>
            </a:r>
            <a:r>
              <a:rPr lang="en-US" altLang="ko-KR" sz="1200" dirty="0">
                <a:solidFill>
                  <a:srgbClr val="1F2328"/>
                </a:solidFill>
                <a:latin typeface="-apple-system"/>
              </a:rPr>
              <a:t>)</a:t>
            </a:r>
            <a:r>
              <a:rPr lang="ko-KR" altLang="en-US" sz="1200" dirty="0">
                <a:solidFill>
                  <a:srgbClr val="1F2328"/>
                </a:solidFill>
                <a:latin typeface="-apple-system"/>
              </a:rPr>
              <a:t>을 돌파할 것으로 예측 </a:t>
            </a:r>
            <a:r>
              <a:rPr lang="en-US" altLang="ko-KR" sz="1200" dirty="0">
                <a:solidFill>
                  <a:srgbClr val="1F2328"/>
                </a:solidFill>
                <a:latin typeface="-apple-system"/>
              </a:rPr>
              <a:t>&lt;</a:t>
            </a:r>
            <a:r>
              <a:rPr lang="ko-KR" altLang="en-US" sz="1200" dirty="0">
                <a:solidFill>
                  <a:srgbClr val="1F2328"/>
                </a:solidFill>
                <a:latin typeface="-apple-system"/>
              </a:rPr>
              <a:t>대본으로 수정</a:t>
            </a:r>
            <a:r>
              <a:rPr lang="en-US" altLang="ko-KR" sz="1200" dirty="0">
                <a:solidFill>
                  <a:srgbClr val="1F2328"/>
                </a:solidFill>
                <a:latin typeface="-apple-system"/>
              </a:rPr>
              <a:t>&gt;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ko-KR" altLang="en-US" sz="1200" dirty="0">
                <a:solidFill>
                  <a:srgbClr val="1F2328"/>
                </a:solidFill>
                <a:latin typeface="-apple-system"/>
              </a:rPr>
              <a:t>국내 콘솔게임 시장 규모도 </a:t>
            </a:r>
            <a:r>
              <a:rPr lang="en-US" altLang="ko-KR" sz="1200" dirty="0">
                <a:solidFill>
                  <a:srgbClr val="1F2328"/>
                </a:solidFill>
                <a:latin typeface="-apple-system"/>
              </a:rPr>
              <a:t>2017</a:t>
            </a:r>
            <a:r>
              <a:rPr lang="ko-KR" altLang="en-US" sz="1200" dirty="0">
                <a:solidFill>
                  <a:srgbClr val="1F2328"/>
                </a:solidFill>
                <a:latin typeface="-apple-system"/>
              </a:rPr>
              <a:t>년 </a:t>
            </a:r>
            <a:r>
              <a:rPr lang="en-US" altLang="ko-KR" sz="1200" dirty="0">
                <a:solidFill>
                  <a:srgbClr val="1F2328"/>
                </a:solidFill>
                <a:latin typeface="-apple-system"/>
              </a:rPr>
              <a:t>3734</a:t>
            </a:r>
            <a:r>
              <a:rPr lang="ko-KR" altLang="en-US" sz="1200" dirty="0">
                <a:solidFill>
                  <a:srgbClr val="1F2328"/>
                </a:solidFill>
                <a:latin typeface="-apple-system"/>
              </a:rPr>
              <a:t>억원에서 </a:t>
            </a:r>
            <a:r>
              <a:rPr lang="en-US" altLang="ko-KR" sz="1200" dirty="0">
                <a:solidFill>
                  <a:srgbClr val="1F2328"/>
                </a:solidFill>
                <a:latin typeface="-apple-system"/>
              </a:rPr>
              <a:t>2021</a:t>
            </a:r>
            <a:r>
              <a:rPr lang="ko-KR" altLang="en-US" sz="1200" dirty="0">
                <a:solidFill>
                  <a:srgbClr val="1F2328"/>
                </a:solidFill>
                <a:latin typeface="-apple-system"/>
              </a:rPr>
              <a:t>년 </a:t>
            </a:r>
            <a:r>
              <a:rPr lang="en-US" altLang="ko-KR" sz="1200" dirty="0">
                <a:solidFill>
                  <a:srgbClr val="1F2328"/>
                </a:solidFill>
                <a:latin typeface="-apple-system"/>
              </a:rPr>
              <a:t>1</a:t>
            </a:r>
            <a:r>
              <a:rPr lang="ko-KR" altLang="en-US" sz="1200" dirty="0">
                <a:solidFill>
                  <a:srgbClr val="1F2328"/>
                </a:solidFill>
                <a:latin typeface="-apple-system"/>
              </a:rPr>
              <a:t>조</a:t>
            </a:r>
            <a:r>
              <a:rPr lang="en-US" altLang="ko-KR" sz="1200" dirty="0">
                <a:solidFill>
                  <a:srgbClr val="1F2328"/>
                </a:solidFill>
                <a:latin typeface="-apple-system"/>
              </a:rPr>
              <a:t>520</a:t>
            </a:r>
            <a:r>
              <a:rPr lang="ko-KR" altLang="en-US" sz="1200" dirty="0">
                <a:solidFill>
                  <a:srgbClr val="1F2328"/>
                </a:solidFill>
                <a:latin typeface="-apple-system"/>
              </a:rPr>
              <a:t>억원으로 </a:t>
            </a:r>
            <a:r>
              <a:rPr lang="en-US" altLang="ko-KR" sz="1200" dirty="0">
                <a:solidFill>
                  <a:srgbClr val="1F2328"/>
                </a:solidFill>
                <a:latin typeface="-apple-system"/>
              </a:rPr>
              <a:t>181.7% </a:t>
            </a:r>
            <a:r>
              <a:rPr lang="ko-KR" altLang="en-US" sz="1200" dirty="0">
                <a:solidFill>
                  <a:srgbClr val="1F2328"/>
                </a:solidFill>
                <a:latin typeface="-apple-system"/>
              </a:rPr>
              <a:t>증가</a:t>
            </a:r>
            <a:endParaRPr lang="en-US" altLang="ko-KR" sz="1200" dirty="0">
              <a:solidFill>
                <a:srgbClr val="1F2328"/>
              </a:solidFill>
              <a:latin typeface="-apple-system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ko-KR" altLang="en-US" sz="1200" dirty="0">
                <a:solidFill>
                  <a:srgbClr val="1F2328"/>
                </a:solidFill>
                <a:latin typeface="-apple-system"/>
              </a:rPr>
              <a:t>콘솔게임 중 </a:t>
            </a:r>
            <a:r>
              <a:rPr lang="ko-KR" altLang="en-US" sz="1200" dirty="0" err="1">
                <a:solidFill>
                  <a:srgbClr val="1F2328"/>
                </a:solidFill>
                <a:latin typeface="-apple-system"/>
              </a:rPr>
              <a:t>소울라이크는</a:t>
            </a:r>
            <a:r>
              <a:rPr lang="ko-KR" altLang="en-US" sz="1200" dirty="0">
                <a:solidFill>
                  <a:srgbClr val="1F2328"/>
                </a:solidFill>
                <a:latin typeface="-apple-system"/>
              </a:rPr>
              <a:t> 유명 </a:t>
            </a:r>
            <a:r>
              <a:rPr lang="ko-KR" altLang="en-US" sz="1200" dirty="0" err="1">
                <a:solidFill>
                  <a:srgbClr val="1F2328"/>
                </a:solidFill>
                <a:latin typeface="-apple-system"/>
              </a:rPr>
              <a:t>게임사</a:t>
            </a:r>
            <a:r>
              <a:rPr lang="ko-KR" altLang="en-US" sz="1200" dirty="0">
                <a:solidFill>
                  <a:srgbClr val="1F2328"/>
                </a:solidFill>
                <a:latin typeface="-apple-system"/>
              </a:rPr>
              <a:t> 기준으로 스팀 통계에 따르면 </a:t>
            </a:r>
            <a:r>
              <a:rPr lang="en-US" altLang="ko-KR" sz="1200" dirty="0">
                <a:solidFill>
                  <a:srgbClr val="1F2328"/>
                </a:solidFill>
                <a:latin typeface="-apple-system"/>
              </a:rPr>
              <a:t>50~100</a:t>
            </a:r>
            <a:r>
              <a:rPr lang="ko-KR" altLang="en-US" sz="1200" dirty="0" err="1">
                <a:solidFill>
                  <a:srgbClr val="1F2328"/>
                </a:solidFill>
                <a:latin typeface="-apple-system"/>
              </a:rPr>
              <a:t>만장씩</a:t>
            </a:r>
            <a:r>
              <a:rPr lang="ko-KR" altLang="en-US" sz="1200" dirty="0">
                <a:solidFill>
                  <a:srgbClr val="1F2328"/>
                </a:solidFill>
                <a:latin typeface="-apple-system"/>
              </a:rPr>
              <a:t> 팔렸으며</a:t>
            </a:r>
            <a:r>
              <a:rPr lang="en-US" altLang="ko-KR" sz="1200" dirty="0">
                <a:solidFill>
                  <a:srgbClr val="1F2328"/>
                </a:solidFill>
                <a:latin typeface="-apple-system"/>
              </a:rPr>
              <a:t>, </a:t>
            </a:r>
            <a:r>
              <a:rPr lang="ko-KR" altLang="en-US" sz="1200" dirty="0">
                <a:solidFill>
                  <a:srgbClr val="1F2328"/>
                </a:solidFill>
                <a:latin typeface="-apple-system"/>
              </a:rPr>
              <a:t>최대 히트작인 </a:t>
            </a:r>
            <a:r>
              <a:rPr lang="en-US" altLang="ko-KR" sz="1200" dirty="0">
                <a:solidFill>
                  <a:srgbClr val="1F2328"/>
                </a:solidFill>
                <a:latin typeface="-apple-system"/>
              </a:rPr>
              <a:t>'</a:t>
            </a:r>
            <a:r>
              <a:rPr lang="ko-KR" altLang="en-US" sz="1200" dirty="0" err="1">
                <a:solidFill>
                  <a:srgbClr val="1F2328"/>
                </a:solidFill>
                <a:latin typeface="-apple-system"/>
              </a:rPr>
              <a:t>엘든링</a:t>
            </a:r>
            <a:r>
              <a:rPr lang="en-US" altLang="ko-KR" sz="1200" dirty="0">
                <a:solidFill>
                  <a:srgbClr val="1F2328"/>
                </a:solidFill>
                <a:latin typeface="-apple-system"/>
              </a:rPr>
              <a:t>'</a:t>
            </a:r>
            <a:r>
              <a:rPr lang="ko-KR" altLang="en-US" sz="1200" dirty="0">
                <a:solidFill>
                  <a:srgbClr val="1F2328"/>
                </a:solidFill>
                <a:latin typeface="-apple-system"/>
              </a:rPr>
              <a:t>은 </a:t>
            </a:r>
            <a:r>
              <a:rPr lang="en-US" altLang="ko-KR" sz="1200" dirty="0">
                <a:solidFill>
                  <a:srgbClr val="1F2328"/>
                </a:solidFill>
                <a:latin typeface="-apple-system"/>
              </a:rPr>
              <a:t>3000</a:t>
            </a:r>
            <a:r>
              <a:rPr lang="ko-KR" altLang="en-US" sz="1200" dirty="0">
                <a:solidFill>
                  <a:srgbClr val="1F2328"/>
                </a:solidFill>
                <a:latin typeface="-apple-system"/>
              </a:rPr>
              <a:t>만장 가까이 팔림 </a:t>
            </a:r>
            <a:endParaRPr lang="en-US" altLang="ko-KR" sz="1200" dirty="0">
              <a:solidFill>
                <a:srgbClr val="1F2328"/>
              </a:solidFill>
              <a:latin typeface="-apple-system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ko-KR" altLang="en-US" sz="1200" dirty="0">
                <a:solidFill>
                  <a:srgbClr val="1F2328"/>
                </a:solidFill>
                <a:latin typeface="-apple-system"/>
              </a:rPr>
              <a:t>최근 출시된 국내 </a:t>
            </a:r>
            <a:r>
              <a:rPr lang="ko-KR" altLang="en-US" sz="1200" dirty="0" err="1">
                <a:solidFill>
                  <a:srgbClr val="1F2328"/>
                </a:solidFill>
                <a:latin typeface="-apple-system"/>
              </a:rPr>
              <a:t>소울라이크</a:t>
            </a:r>
            <a:r>
              <a:rPr lang="ko-KR" altLang="en-US" sz="1200" dirty="0">
                <a:solidFill>
                  <a:srgbClr val="1F2328"/>
                </a:solidFill>
                <a:latin typeface="-apple-system"/>
              </a:rPr>
              <a:t> 게임인 </a:t>
            </a:r>
            <a:r>
              <a:rPr lang="en-US" altLang="ko-KR" sz="1200" dirty="0">
                <a:solidFill>
                  <a:srgbClr val="1F2328"/>
                </a:solidFill>
                <a:latin typeface="-apple-system"/>
              </a:rPr>
              <a:t>'P</a:t>
            </a:r>
            <a:r>
              <a:rPr lang="ko-KR" altLang="en-US" sz="1200" dirty="0">
                <a:solidFill>
                  <a:srgbClr val="1F2328"/>
                </a:solidFill>
                <a:latin typeface="-apple-system"/>
              </a:rPr>
              <a:t>의 거짓</a:t>
            </a:r>
            <a:r>
              <a:rPr lang="en-US" altLang="ko-KR" sz="1200" dirty="0">
                <a:solidFill>
                  <a:srgbClr val="1F2328"/>
                </a:solidFill>
                <a:latin typeface="-apple-system"/>
              </a:rPr>
              <a:t>'</a:t>
            </a:r>
            <a:r>
              <a:rPr lang="ko-KR" altLang="en-US" sz="1200" dirty="0">
                <a:solidFill>
                  <a:srgbClr val="1F2328"/>
                </a:solidFill>
                <a:latin typeface="-apple-system"/>
              </a:rPr>
              <a:t>은 판매량이 </a:t>
            </a:r>
            <a:r>
              <a:rPr lang="en-US" altLang="ko-KR" sz="1200" dirty="0">
                <a:solidFill>
                  <a:srgbClr val="1F2328"/>
                </a:solidFill>
                <a:latin typeface="-apple-system"/>
              </a:rPr>
              <a:t>2023</a:t>
            </a:r>
            <a:r>
              <a:rPr lang="ko-KR" altLang="en-US" sz="1200" dirty="0">
                <a:solidFill>
                  <a:srgbClr val="1F2328"/>
                </a:solidFill>
                <a:latin typeface="-apple-system"/>
              </a:rPr>
              <a:t>년 </a:t>
            </a:r>
            <a:r>
              <a:rPr lang="en-US" altLang="ko-KR" sz="1200" dirty="0">
                <a:solidFill>
                  <a:srgbClr val="1F2328"/>
                </a:solidFill>
                <a:latin typeface="-apple-system"/>
              </a:rPr>
              <a:t>10</a:t>
            </a:r>
            <a:r>
              <a:rPr lang="ko-KR" altLang="en-US" sz="1200" dirty="0">
                <a:solidFill>
                  <a:srgbClr val="1F2328"/>
                </a:solidFill>
                <a:latin typeface="-apple-system"/>
              </a:rPr>
              <a:t>월 </a:t>
            </a:r>
            <a:r>
              <a:rPr lang="en-US" altLang="ko-KR" sz="1200" dirty="0">
                <a:solidFill>
                  <a:srgbClr val="1F2328"/>
                </a:solidFill>
                <a:latin typeface="-apple-system"/>
              </a:rPr>
              <a:t>17</a:t>
            </a:r>
            <a:r>
              <a:rPr lang="ko-KR" altLang="en-US" sz="1200" dirty="0">
                <a:solidFill>
                  <a:srgbClr val="1F2328"/>
                </a:solidFill>
                <a:latin typeface="-apple-system"/>
              </a:rPr>
              <a:t>일 기준 </a:t>
            </a:r>
            <a:r>
              <a:rPr lang="en-US" altLang="ko-KR" sz="1200" dirty="0">
                <a:solidFill>
                  <a:srgbClr val="1F2328"/>
                </a:solidFill>
                <a:latin typeface="-apple-system"/>
              </a:rPr>
              <a:t>100</a:t>
            </a:r>
            <a:r>
              <a:rPr lang="ko-KR" altLang="en-US" sz="1200" dirty="0">
                <a:solidFill>
                  <a:srgbClr val="1F2328"/>
                </a:solidFill>
                <a:latin typeface="-apple-system"/>
              </a:rPr>
              <a:t>만장을 돌파</a:t>
            </a:r>
            <a:endParaRPr lang="en-US" altLang="ko-KR" sz="1200" dirty="0">
              <a:solidFill>
                <a:srgbClr val="1F2328"/>
              </a:solidFill>
              <a:latin typeface="-apple-system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57A8187F-2932-5632-1D88-42007C7E20F3}"/>
              </a:ext>
            </a:extLst>
          </p:cNvPr>
          <p:cNvSpPr txBox="1">
            <a:spLocks/>
          </p:cNvSpPr>
          <p:nvPr/>
        </p:nvSpPr>
        <p:spPr>
          <a:xfrm>
            <a:off x="0" y="19239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dirty="0"/>
              <a:t>STEEP </a:t>
            </a:r>
            <a:r>
              <a:rPr lang="ko-KR" altLang="en-US" sz="4000" dirty="0"/>
              <a:t>분석</a:t>
            </a: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EC1924C9-F8D4-F0E6-8713-D4C15113E950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0515600" cy="4907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/>
              <a:t>5. </a:t>
            </a:r>
            <a:r>
              <a:rPr lang="ko-KR" altLang="en-US" sz="2000" dirty="0"/>
              <a:t>선정 이유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1B8ADE-868A-75BD-7383-211C13AA20C0}"/>
              </a:ext>
            </a:extLst>
          </p:cNvPr>
          <p:cNvSpPr txBox="1"/>
          <p:nvPr/>
        </p:nvSpPr>
        <p:spPr>
          <a:xfrm>
            <a:off x="2400649" y="4965760"/>
            <a:ext cx="7390701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accent1"/>
                </a:solidFill>
              </a:rPr>
              <a:t>(</a:t>
            </a:r>
            <a:r>
              <a:rPr lang="ko-KR" altLang="en-US" dirty="0">
                <a:solidFill>
                  <a:schemeClr val="accent1"/>
                </a:solidFill>
              </a:rPr>
              <a:t>시장 규모 증가 그래프 제작해서 삽입</a:t>
            </a:r>
            <a:r>
              <a:rPr lang="en-US" altLang="ko-KR" dirty="0">
                <a:solidFill>
                  <a:schemeClr val="accent1"/>
                </a:solidFill>
              </a:rPr>
              <a:t>)</a:t>
            </a:r>
            <a:endParaRPr lang="ko-KR" alt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88735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70F24D7-9B07-9D32-E8A1-8CE416E3A2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7954"/>
            <a:ext cx="10515600" cy="4983513"/>
          </a:xfrm>
          <a:ln>
            <a:noFill/>
          </a:ln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ko-KR" sz="1600" dirty="0"/>
              <a:t>&lt;</a:t>
            </a:r>
            <a:r>
              <a:rPr lang="ko-KR" altLang="en-US" sz="1600" dirty="0"/>
              <a:t>대본</a:t>
            </a:r>
            <a:r>
              <a:rPr lang="en-US" altLang="ko-KR" sz="1600" dirty="0"/>
              <a:t>&gt; </a:t>
            </a:r>
            <a:r>
              <a:rPr lang="ko-KR" altLang="en-US" sz="1600" dirty="0"/>
              <a:t>다른 </a:t>
            </a:r>
            <a:r>
              <a:rPr lang="ko-KR" altLang="en-US" sz="1600" dirty="0" err="1"/>
              <a:t>소울라이크</a:t>
            </a:r>
            <a:r>
              <a:rPr lang="ko-KR" altLang="en-US" sz="1600" dirty="0"/>
              <a:t> 게임들은 어떤 식으로 게임을 </a:t>
            </a:r>
            <a:r>
              <a:rPr lang="ko-KR" altLang="en-US" sz="1600" dirty="0" err="1"/>
              <a:t>진행해야할지</a:t>
            </a:r>
            <a:r>
              <a:rPr lang="ko-KR" altLang="en-US" sz="1600" dirty="0"/>
              <a:t> 가이드라인도 없고 길 찾기도 어렵고 연습을 하기 위해선 죽으면 왔던 길을 반복해서 </a:t>
            </a:r>
            <a:r>
              <a:rPr lang="ko-KR" altLang="en-US" sz="1600" dirty="0" err="1"/>
              <a:t>가야하는</a:t>
            </a:r>
            <a:r>
              <a:rPr lang="ko-KR" altLang="en-US" sz="1600" dirty="0"/>
              <a:t> 등 불편한 요소들이 존재</a:t>
            </a:r>
            <a:endParaRPr lang="en-US" altLang="ko-KR" sz="1600" dirty="0"/>
          </a:p>
          <a:p>
            <a:pPr marL="0" indent="0">
              <a:lnSpc>
                <a:spcPct val="100000"/>
              </a:lnSpc>
              <a:buNone/>
            </a:pPr>
            <a:r>
              <a:rPr lang="ko-KR" altLang="en-US" sz="1600" dirty="0"/>
              <a:t>다른 </a:t>
            </a:r>
            <a:r>
              <a:rPr lang="ko-KR" altLang="en-US" sz="1600" dirty="0" err="1"/>
              <a:t>소울라이크</a:t>
            </a:r>
            <a:r>
              <a:rPr lang="ko-KR" altLang="en-US" sz="1600" dirty="0"/>
              <a:t> 게임들과 달리 불친절한 길 찾기와 같은 요소를 빼고 오로지 전투만을 연습할 수 있다</a:t>
            </a:r>
            <a:r>
              <a:rPr lang="en-US" altLang="ko-KR" sz="1600" dirty="0"/>
              <a:t>.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/>
              <a:t>첫번째 계층 대상 </a:t>
            </a:r>
            <a:r>
              <a:rPr lang="en-US" altLang="ko-KR" sz="1600" dirty="0"/>
              <a:t>: </a:t>
            </a:r>
            <a:r>
              <a:rPr lang="ko-KR" altLang="en-US" sz="1600" dirty="0"/>
              <a:t>액션 롤플레잉 게임이나 액션 </a:t>
            </a:r>
            <a:r>
              <a:rPr lang="ko-KR" altLang="en-US" sz="1600" dirty="0" err="1"/>
              <a:t>어드벤쳐</a:t>
            </a:r>
            <a:r>
              <a:rPr lang="ko-KR" altLang="en-US" sz="1600" dirty="0"/>
              <a:t> 게임을 좋아하는 사람들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ko-KR" altLang="en-US" sz="1600" dirty="0"/>
              <a:t>액션 롤플레잉 게임이나 액션 </a:t>
            </a:r>
            <a:r>
              <a:rPr lang="ko-KR" altLang="en-US" sz="1600" dirty="0" err="1"/>
              <a:t>어드벤쳐</a:t>
            </a:r>
            <a:r>
              <a:rPr lang="ko-KR" altLang="en-US" sz="1600" dirty="0"/>
              <a:t> 게임들에 최근 많이 채용되는 </a:t>
            </a:r>
            <a:r>
              <a:rPr lang="ko-KR" altLang="en-US" sz="1600" dirty="0" err="1"/>
              <a:t>소울라이크</a:t>
            </a:r>
            <a:r>
              <a:rPr lang="ko-KR" altLang="en-US" sz="1600" dirty="0"/>
              <a:t> 전투시스템을 </a:t>
            </a:r>
            <a:r>
              <a:rPr lang="ko-KR" altLang="en-US" sz="1600" dirty="0" err="1"/>
              <a:t>익힐수</a:t>
            </a:r>
            <a:r>
              <a:rPr lang="ko-KR" altLang="en-US" sz="1600" dirty="0"/>
              <a:t> 있는 기회 제공</a:t>
            </a:r>
            <a:endParaRPr lang="en-US" altLang="ko-KR" sz="1600" dirty="0"/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rgbClr val="1F2328"/>
                </a:solidFill>
                <a:latin typeface="-apple-system"/>
              </a:rPr>
              <a:t>두번째 계층 대상 </a:t>
            </a:r>
            <a:r>
              <a:rPr lang="en-US" altLang="ko-KR" sz="1600" dirty="0">
                <a:solidFill>
                  <a:srgbClr val="1F2328"/>
                </a:solidFill>
                <a:latin typeface="-apple-system"/>
              </a:rPr>
              <a:t>: </a:t>
            </a:r>
            <a:r>
              <a:rPr lang="ko-KR" altLang="en-US" sz="1600" dirty="0" err="1">
                <a:solidFill>
                  <a:srgbClr val="1F2328"/>
                </a:solidFill>
                <a:latin typeface="-apple-system"/>
              </a:rPr>
              <a:t>소울라이크</a:t>
            </a:r>
            <a:r>
              <a:rPr lang="ko-KR" altLang="en-US" sz="1600" dirty="0">
                <a:solidFill>
                  <a:srgbClr val="1F2328"/>
                </a:solidFill>
                <a:latin typeface="-apple-system"/>
              </a:rPr>
              <a:t> 장르의 어렵고 불친절한 특성때문에 </a:t>
            </a:r>
            <a:r>
              <a:rPr lang="ko-KR" altLang="en-US" sz="1600" dirty="0" err="1">
                <a:solidFill>
                  <a:srgbClr val="1F2328"/>
                </a:solidFill>
                <a:latin typeface="-apple-system"/>
              </a:rPr>
              <a:t>소울라이크</a:t>
            </a:r>
            <a:r>
              <a:rPr lang="ko-KR" altLang="en-US" sz="1600" dirty="0">
                <a:solidFill>
                  <a:srgbClr val="1F2328"/>
                </a:solidFill>
                <a:latin typeface="-apple-system"/>
              </a:rPr>
              <a:t> 게임들을 꺼려하는 사람</a:t>
            </a:r>
            <a:endParaRPr lang="en-US" altLang="ko-KR" sz="1600" dirty="0">
              <a:solidFill>
                <a:srgbClr val="1F2328"/>
              </a:solidFill>
              <a:latin typeface="-apple-system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ko-KR" altLang="en-US" sz="1600" dirty="0">
                <a:solidFill>
                  <a:srgbClr val="1F2328"/>
                </a:solidFill>
                <a:latin typeface="-apple-system"/>
              </a:rPr>
              <a:t>길 찾기와  같은 불친절한 요소들을 제거하였고 어려움 정도도 조절할 수 가능하여 충분히 가볍게 즐길 수 있음</a:t>
            </a:r>
            <a:endParaRPr lang="en-US" altLang="ko-KR" sz="1600" dirty="0">
              <a:solidFill>
                <a:srgbClr val="1F2328"/>
              </a:solidFill>
              <a:latin typeface="-apple-system"/>
            </a:endParaRP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rgbClr val="1F2328"/>
                </a:solidFill>
                <a:latin typeface="-apple-system"/>
              </a:rPr>
              <a:t>세번째 계층 대상 </a:t>
            </a:r>
            <a:r>
              <a:rPr lang="en-US" altLang="ko-KR" sz="1600" dirty="0">
                <a:solidFill>
                  <a:srgbClr val="1F2328"/>
                </a:solidFill>
                <a:latin typeface="-apple-system"/>
              </a:rPr>
              <a:t>: </a:t>
            </a:r>
            <a:r>
              <a:rPr lang="ko-KR" altLang="en-US" sz="1600" dirty="0" err="1">
                <a:solidFill>
                  <a:srgbClr val="1F2328"/>
                </a:solidFill>
                <a:latin typeface="-apple-system"/>
              </a:rPr>
              <a:t>소울라이크에</a:t>
            </a:r>
            <a:r>
              <a:rPr lang="ko-KR" altLang="en-US" sz="1600" dirty="0">
                <a:solidFill>
                  <a:srgbClr val="1F2328"/>
                </a:solidFill>
                <a:latin typeface="-apple-system"/>
              </a:rPr>
              <a:t> 대한 아예 관심이 없지만 콘솔 게임을 즐겨하던 사람들</a:t>
            </a:r>
            <a:endParaRPr lang="en-US" altLang="ko-KR" sz="1600" dirty="0">
              <a:solidFill>
                <a:srgbClr val="1F2328"/>
              </a:solidFill>
              <a:latin typeface="-apple-system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ko-KR" altLang="en-US" sz="1600" dirty="0">
                <a:solidFill>
                  <a:srgbClr val="1F2328"/>
                </a:solidFill>
                <a:latin typeface="-apple-system"/>
              </a:rPr>
              <a:t>콘솔게임 대작들이 많이 채용하는 </a:t>
            </a:r>
            <a:r>
              <a:rPr lang="ko-KR" altLang="en-US" sz="1600" dirty="0" err="1">
                <a:solidFill>
                  <a:srgbClr val="1F2328"/>
                </a:solidFill>
                <a:latin typeface="-apple-system"/>
              </a:rPr>
              <a:t>소울라이크의</a:t>
            </a:r>
            <a:r>
              <a:rPr lang="ko-KR" altLang="en-US" sz="1600" dirty="0">
                <a:solidFill>
                  <a:srgbClr val="1F2328"/>
                </a:solidFill>
                <a:latin typeface="-apple-system"/>
              </a:rPr>
              <a:t> 전투시스템을 체험해볼 기회 제공</a:t>
            </a:r>
            <a:endParaRPr lang="en-US" altLang="ko-KR" sz="1600" dirty="0">
              <a:solidFill>
                <a:srgbClr val="1F2328"/>
              </a:solidFill>
              <a:latin typeface="-apple-system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57A8187F-2932-5632-1D88-42007C7E20F3}"/>
              </a:ext>
            </a:extLst>
          </p:cNvPr>
          <p:cNvSpPr txBox="1">
            <a:spLocks/>
          </p:cNvSpPr>
          <p:nvPr/>
        </p:nvSpPr>
        <p:spPr>
          <a:xfrm>
            <a:off x="0" y="19239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000" dirty="0"/>
              <a:t>비고객분석</a:t>
            </a: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EC1924C9-F8D4-F0E6-8713-D4C15113E950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0515600" cy="4907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/>
              <a:t>5. </a:t>
            </a:r>
            <a:r>
              <a:rPr lang="ko-KR" altLang="en-US" sz="2000" dirty="0"/>
              <a:t>선정 이유</a:t>
            </a:r>
          </a:p>
        </p:txBody>
      </p:sp>
    </p:spTree>
    <p:extLst>
      <p:ext uri="{BB962C8B-B14F-4D97-AF65-F5344CB8AC3E}">
        <p14:creationId xmlns:p14="http://schemas.microsoft.com/office/powerpoint/2010/main" val="34809186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70F24D7-9B07-9D32-E8A1-8CE416E3A2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2908"/>
            <a:ext cx="10515600" cy="4351338"/>
          </a:xfrm>
          <a:ln>
            <a:noFill/>
          </a:ln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ko-KR" altLang="en-US" sz="2000" dirty="0">
                <a:solidFill>
                  <a:srgbClr val="1F2328"/>
                </a:solidFill>
                <a:latin typeface="-apple-system"/>
              </a:rPr>
              <a:t>국내외 콘솔게임 시장 규모의 확대와 콘솔 게임 장르인 </a:t>
            </a:r>
            <a:r>
              <a:rPr lang="ko-KR" altLang="en-US" sz="2000" dirty="0" err="1">
                <a:solidFill>
                  <a:srgbClr val="1F2328"/>
                </a:solidFill>
                <a:latin typeface="-apple-system"/>
              </a:rPr>
              <a:t>소울라이크의</a:t>
            </a:r>
            <a:r>
              <a:rPr lang="ko-KR" altLang="en-US" sz="2000" dirty="0">
                <a:solidFill>
                  <a:srgbClr val="1F2328"/>
                </a:solidFill>
                <a:latin typeface="-apple-system"/>
              </a:rPr>
              <a:t> 인기</a:t>
            </a:r>
            <a:endParaRPr lang="en-US" altLang="ko-KR" sz="2000" dirty="0">
              <a:solidFill>
                <a:srgbClr val="1F2328"/>
              </a:solidFill>
              <a:latin typeface="-apple-system"/>
            </a:endParaRPr>
          </a:p>
          <a:p>
            <a:pPr>
              <a:lnSpc>
                <a:spcPct val="100000"/>
              </a:lnSpc>
            </a:pPr>
            <a:r>
              <a:rPr lang="ko-KR" altLang="en-US" sz="2000" dirty="0">
                <a:solidFill>
                  <a:srgbClr val="1F2328"/>
                </a:solidFill>
                <a:latin typeface="-apple-system"/>
              </a:rPr>
              <a:t>여러 게임 장르에서 </a:t>
            </a:r>
            <a:r>
              <a:rPr lang="ko-KR" altLang="en-US" sz="2000" dirty="0" err="1">
                <a:solidFill>
                  <a:srgbClr val="1F2328"/>
                </a:solidFill>
                <a:latin typeface="-apple-system"/>
              </a:rPr>
              <a:t>소울라이크</a:t>
            </a:r>
            <a:r>
              <a:rPr lang="ko-KR" altLang="en-US" sz="2000" dirty="0">
                <a:solidFill>
                  <a:srgbClr val="1F2328"/>
                </a:solidFill>
                <a:latin typeface="-apple-system"/>
              </a:rPr>
              <a:t> 전투 시스템을 채용하는 추세</a:t>
            </a:r>
            <a:endParaRPr lang="en-US" altLang="ko-KR" sz="2000" dirty="0">
              <a:solidFill>
                <a:srgbClr val="1F2328"/>
              </a:solidFill>
              <a:latin typeface="-apple-system"/>
            </a:endParaRPr>
          </a:p>
          <a:p>
            <a:pPr>
              <a:lnSpc>
                <a:spcPct val="100000"/>
              </a:lnSpc>
            </a:pPr>
            <a:r>
              <a:rPr lang="ko-KR" altLang="en-US" sz="2000" dirty="0" err="1">
                <a:solidFill>
                  <a:srgbClr val="1F2328"/>
                </a:solidFill>
                <a:latin typeface="-apple-system"/>
              </a:rPr>
              <a:t>소울라이크</a:t>
            </a:r>
            <a:r>
              <a:rPr lang="ko-KR" altLang="en-US" sz="2000" dirty="0">
                <a:solidFill>
                  <a:srgbClr val="1F2328"/>
                </a:solidFill>
                <a:latin typeface="-apple-system"/>
              </a:rPr>
              <a:t> 장르만의 불친절함과 불편함이 존재</a:t>
            </a:r>
            <a:endParaRPr lang="en-US" altLang="ko-KR" sz="2000" dirty="0">
              <a:solidFill>
                <a:srgbClr val="1F2328"/>
              </a:solidFill>
              <a:latin typeface="-apple-system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ko-KR" altLang="en-US" sz="2000" dirty="0">
                <a:solidFill>
                  <a:srgbClr val="1F2328"/>
                </a:solidFill>
                <a:latin typeface="-apple-system"/>
              </a:rPr>
              <a:t> </a:t>
            </a:r>
            <a:r>
              <a:rPr lang="en-US" altLang="ko-KR" sz="2000" dirty="0">
                <a:solidFill>
                  <a:srgbClr val="1F2328"/>
                </a:solidFill>
                <a:latin typeface="-apple-system"/>
              </a:rPr>
              <a:t>-&gt;   </a:t>
            </a:r>
            <a:r>
              <a:rPr lang="ko-KR" altLang="en-US" sz="2000" dirty="0">
                <a:solidFill>
                  <a:srgbClr val="1F2328"/>
                </a:solidFill>
                <a:latin typeface="-apple-system"/>
              </a:rPr>
              <a:t>기존 </a:t>
            </a:r>
            <a:r>
              <a:rPr lang="ko-KR" altLang="en-US" sz="2000" dirty="0" err="1">
                <a:solidFill>
                  <a:srgbClr val="1F2328"/>
                </a:solidFill>
                <a:latin typeface="-apple-system"/>
              </a:rPr>
              <a:t>소울라이크의</a:t>
            </a:r>
            <a:r>
              <a:rPr lang="ko-KR" altLang="en-US" sz="2000" dirty="0">
                <a:solidFill>
                  <a:srgbClr val="1F2328"/>
                </a:solidFill>
                <a:latin typeface="-apple-system"/>
              </a:rPr>
              <a:t> 불친절함을 제거한 전투시스템에 초점을 맞춘 전투 시뮬레이터 기획</a:t>
            </a:r>
            <a:endParaRPr lang="en-US" altLang="ko-KR" sz="2000" dirty="0">
              <a:solidFill>
                <a:srgbClr val="1F2328"/>
              </a:solidFill>
              <a:latin typeface="-apple-system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57A8187F-2932-5632-1D88-42007C7E20F3}"/>
              </a:ext>
            </a:extLst>
          </p:cNvPr>
          <p:cNvSpPr txBox="1">
            <a:spLocks/>
          </p:cNvSpPr>
          <p:nvPr/>
        </p:nvSpPr>
        <p:spPr>
          <a:xfrm>
            <a:off x="0" y="19239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000" dirty="0"/>
              <a:t>결론</a:t>
            </a: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EC1924C9-F8D4-F0E6-8713-D4C15113E950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0515600" cy="4907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/>
              <a:t>5. </a:t>
            </a:r>
            <a:r>
              <a:rPr lang="ko-KR" altLang="en-US" sz="2000" dirty="0"/>
              <a:t>선정 이유</a:t>
            </a:r>
          </a:p>
        </p:txBody>
      </p:sp>
    </p:spTree>
    <p:extLst>
      <p:ext uri="{BB962C8B-B14F-4D97-AF65-F5344CB8AC3E}">
        <p14:creationId xmlns:p14="http://schemas.microsoft.com/office/powerpoint/2010/main" val="4816525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CDCB5EB-3ACC-D514-4472-D359489417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4824"/>
            <a:ext cx="10515600" cy="4897153"/>
          </a:xfrm>
        </p:spPr>
        <p:txBody>
          <a:bodyPr>
            <a:normAutofit/>
          </a:bodyPr>
          <a:lstStyle/>
          <a:p>
            <a:pPr>
              <a:lnSpc>
                <a:spcPct val="250000"/>
              </a:lnSpc>
            </a:pPr>
            <a:r>
              <a:rPr lang="ko-KR" altLang="en-US" sz="2000" b="0" i="0" dirty="0" err="1">
                <a:effectLst/>
                <a:latin typeface="gg sans"/>
              </a:rPr>
              <a:t>소울라이크</a:t>
            </a:r>
            <a:r>
              <a:rPr lang="ko-KR" altLang="en-US" sz="2000" b="0" i="0" dirty="0">
                <a:effectLst/>
                <a:latin typeface="gg sans"/>
              </a:rPr>
              <a:t> 게임의 전투시스템에 대한 연구 </a:t>
            </a:r>
            <a:endParaRPr lang="en-US" altLang="ko-KR" sz="2000" dirty="0"/>
          </a:p>
          <a:p>
            <a:pPr>
              <a:lnSpc>
                <a:spcPct val="250000"/>
              </a:lnSpc>
            </a:pPr>
            <a:r>
              <a:rPr lang="en-US" altLang="ko-KR" sz="2000" dirty="0"/>
              <a:t>DirectX12 </a:t>
            </a:r>
            <a:r>
              <a:rPr lang="ko-KR" altLang="en-US" sz="2000" dirty="0"/>
              <a:t>을 사용하여 게임제작 능력 향상</a:t>
            </a:r>
            <a:endParaRPr lang="en-US" altLang="ko-KR" sz="2000" dirty="0"/>
          </a:p>
          <a:p>
            <a:pPr>
              <a:lnSpc>
                <a:spcPct val="250000"/>
              </a:lnSpc>
            </a:pPr>
            <a:r>
              <a:rPr lang="ko-KR" altLang="en-US" sz="2000" dirty="0"/>
              <a:t>멀티 쓰레드를 이용한 기본적인 서버 및 데이터베이스 구현</a:t>
            </a:r>
            <a:endParaRPr lang="en-US" altLang="ko-KR" sz="2000" dirty="0"/>
          </a:p>
          <a:p>
            <a:pPr>
              <a:lnSpc>
                <a:spcPct val="250000"/>
              </a:lnSpc>
            </a:pPr>
            <a:r>
              <a:rPr lang="en-US" altLang="ko-KR" sz="2000" dirty="0"/>
              <a:t>Lua </a:t>
            </a:r>
            <a:r>
              <a:rPr lang="ko-KR" altLang="en-US" sz="2000" dirty="0"/>
              <a:t>스크립트를 이용한 오브젝트 </a:t>
            </a:r>
            <a:r>
              <a:rPr lang="en-US" altLang="ko-KR" sz="2000" dirty="0"/>
              <a:t>AI </a:t>
            </a:r>
            <a:r>
              <a:rPr lang="ko-KR" altLang="en-US" sz="2000" dirty="0"/>
              <a:t>구현</a:t>
            </a:r>
            <a:endParaRPr lang="en-US" altLang="ko-KR" sz="2000" dirty="0"/>
          </a:p>
          <a:p>
            <a:pPr>
              <a:lnSpc>
                <a:spcPct val="250000"/>
              </a:lnSpc>
            </a:pPr>
            <a:r>
              <a:rPr lang="en-US" altLang="ko-KR" sz="2000" dirty="0"/>
              <a:t>Git</a:t>
            </a:r>
            <a:r>
              <a:rPr lang="ko-KR" altLang="en-US" sz="2000" dirty="0"/>
              <a:t>을 이용한 프로젝트 관리 및 협업 능력 향상</a:t>
            </a: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0C1F3E45-0FB0-3E09-B2EE-E74FC52F89C3}"/>
              </a:ext>
            </a:extLst>
          </p:cNvPr>
          <p:cNvSpPr txBox="1">
            <a:spLocks/>
          </p:cNvSpPr>
          <p:nvPr/>
        </p:nvSpPr>
        <p:spPr>
          <a:xfrm>
            <a:off x="0" y="19239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000" dirty="0"/>
              <a:t>연구목적</a:t>
            </a:r>
            <a:endParaRPr lang="en-US" altLang="ko-KR" sz="4000" dirty="0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4B69C822-7D40-0074-F55A-5C4AFAE3AD95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0515600" cy="4907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/>
              <a:t>1. </a:t>
            </a:r>
            <a:r>
              <a:rPr lang="ko-KR" altLang="en-US" sz="2000" dirty="0"/>
              <a:t>연구목적</a:t>
            </a:r>
          </a:p>
        </p:txBody>
      </p:sp>
    </p:spTree>
    <p:extLst>
      <p:ext uri="{BB962C8B-B14F-4D97-AF65-F5344CB8AC3E}">
        <p14:creationId xmlns:p14="http://schemas.microsoft.com/office/powerpoint/2010/main" val="17904076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192</TotalTime>
  <Words>944</Words>
  <Application>Microsoft Office PowerPoint</Application>
  <PresentationFormat>와이드스크린</PresentationFormat>
  <Paragraphs>138</Paragraphs>
  <Slides>20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5" baseType="lpstr">
      <vt:lpstr>-apple-system</vt:lpstr>
      <vt:lpstr>gg sans</vt:lpstr>
      <vt:lpstr>맑은 고딕</vt:lpstr>
      <vt:lpstr>Arial</vt:lpstr>
      <vt:lpstr>Office 테마</vt:lpstr>
      <vt:lpstr>(게임 이름)</vt:lpstr>
      <vt:lpstr>목차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저희의 게임은?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(게임 이름)</dc:title>
  <dc:creator>성현석(2017114025)</dc:creator>
  <cp:lastModifiedBy>성현석(2017114025)</cp:lastModifiedBy>
  <cp:revision>5</cp:revision>
  <dcterms:created xsi:type="dcterms:W3CDTF">2023-11-04T19:16:26Z</dcterms:created>
  <dcterms:modified xsi:type="dcterms:W3CDTF">2023-11-05T05:43:58Z</dcterms:modified>
</cp:coreProperties>
</file>